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44" r:id="rId1"/>
  </p:sldMasterIdLst>
  <p:sldIdLst>
    <p:sldId id="273" r:id="rId2"/>
    <p:sldId id="257" r:id="rId3"/>
    <p:sldId id="258" r:id="rId4"/>
    <p:sldId id="260" r:id="rId5"/>
    <p:sldId id="264" r:id="rId6"/>
    <p:sldId id="265" r:id="rId7"/>
    <p:sldId id="266" r:id="rId8"/>
    <p:sldId id="267" r:id="rId9"/>
    <p:sldId id="268" r:id="rId10"/>
    <p:sldId id="269" r:id="rId11"/>
    <p:sldId id="270" r:id="rId12"/>
    <p:sldId id="271" r:id="rId13"/>
    <p:sldId id="279" r:id="rId14"/>
    <p:sldId id="280" r:id="rId15"/>
    <p:sldId id="281" r:id="rId16"/>
    <p:sldId id="272" r:id="rId17"/>
    <p:sldId id="284" r:id="rId18"/>
    <p:sldId id="275" r:id="rId19"/>
    <p:sldId id="276" r:id="rId20"/>
    <p:sldId id="28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344" y="44"/>
      </p:cViewPr>
      <p:guideLst/>
    </p:cSldViewPr>
  </p:slideViewPr>
  <p:notesTextViewPr>
    <p:cViewPr>
      <p:scale>
        <a:sx n="1" d="1"/>
        <a:sy n="1" d="1"/>
      </p:scale>
      <p:origin x="0" y="0"/>
    </p:cViewPr>
  </p:notesTextViewPr>
  <p:sorterViewPr>
    <p:cViewPr>
      <p:scale>
        <a:sx n="99" d="100"/>
        <a:sy n="9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C90EC8-C3E7-4928-8EE2-AF2E3BCE6E40}" type="datetimeFigureOut">
              <a:rPr lang="en-IN" smtClean="0"/>
              <a:t>07-03-2024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1F5970-3A99-4D33-B894-B912ED7A4B17}" type="slidenum">
              <a:rPr lang="en-IN" smtClean="0"/>
              <a:t>‹#›</a:t>
            </a:fld>
            <a:endParaRPr lang="en-IN"/>
          </a:p>
        </p:txBody>
      </p:sp>
    </p:spTree>
    <p:extLst>
      <p:ext uri="{BB962C8B-B14F-4D97-AF65-F5344CB8AC3E}">
        <p14:creationId xmlns:p14="http://schemas.microsoft.com/office/powerpoint/2010/main" val="3862327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C90EC8-C3E7-4928-8EE2-AF2E3BCE6E40}" type="datetimeFigureOut">
              <a:rPr lang="en-IN" smtClean="0"/>
              <a:t>07-03-2024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1F5970-3A99-4D33-B894-B912ED7A4B17}" type="slidenum">
              <a:rPr lang="en-IN" smtClean="0"/>
              <a:t>‹#›</a:t>
            </a:fld>
            <a:endParaRPr lang="en-IN"/>
          </a:p>
        </p:txBody>
      </p:sp>
    </p:spTree>
    <p:extLst>
      <p:ext uri="{BB962C8B-B14F-4D97-AF65-F5344CB8AC3E}">
        <p14:creationId xmlns:p14="http://schemas.microsoft.com/office/powerpoint/2010/main" val="1439574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3C90EC8-C3E7-4928-8EE2-AF2E3BCE6E40}" type="datetimeFigureOut">
              <a:rPr lang="en-IN" smtClean="0"/>
              <a:t>07-03-2024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1F5970-3A99-4D33-B894-B912ED7A4B17}" type="slidenum">
              <a:rPr lang="en-IN" smtClean="0"/>
              <a:t>‹#›</a:t>
            </a:fld>
            <a:endParaRPr lang="en-IN"/>
          </a:p>
        </p:txBody>
      </p:sp>
    </p:spTree>
    <p:extLst>
      <p:ext uri="{BB962C8B-B14F-4D97-AF65-F5344CB8AC3E}">
        <p14:creationId xmlns:p14="http://schemas.microsoft.com/office/powerpoint/2010/main" val="2736584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3C90EC8-C3E7-4928-8EE2-AF2E3BCE6E40}" type="datetimeFigureOut">
              <a:rPr lang="en-IN" smtClean="0"/>
              <a:t>07-03-2024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1F5970-3A99-4D33-B894-B912ED7A4B17}" type="slidenum">
              <a:rPr lang="en-IN" smtClean="0"/>
              <a:t>‹#›</a:t>
            </a:fld>
            <a:endParaRPr lang="en-IN"/>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180095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C90EC8-C3E7-4928-8EE2-AF2E3BCE6E40}" type="datetimeFigureOut">
              <a:rPr lang="en-IN" smtClean="0"/>
              <a:t>07-03-2024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1F5970-3A99-4D33-B894-B912ED7A4B17}" type="slidenum">
              <a:rPr lang="en-IN" smtClean="0"/>
              <a:t>‹#›</a:t>
            </a:fld>
            <a:endParaRPr lang="en-IN"/>
          </a:p>
        </p:txBody>
      </p:sp>
    </p:spTree>
    <p:extLst>
      <p:ext uri="{BB962C8B-B14F-4D97-AF65-F5344CB8AC3E}">
        <p14:creationId xmlns:p14="http://schemas.microsoft.com/office/powerpoint/2010/main" val="35714537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3C90EC8-C3E7-4928-8EE2-AF2E3BCE6E40}" type="datetimeFigureOut">
              <a:rPr lang="en-IN" smtClean="0"/>
              <a:t>07-03-2024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1F5970-3A99-4D33-B894-B912ED7A4B17}" type="slidenum">
              <a:rPr lang="en-IN" smtClean="0"/>
              <a:t>‹#›</a:t>
            </a:fld>
            <a:endParaRPr lang="en-IN"/>
          </a:p>
        </p:txBody>
      </p:sp>
    </p:spTree>
    <p:extLst>
      <p:ext uri="{BB962C8B-B14F-4D97-AF65-F5344CB8AC3E}">
        <p14:creationId xmlns:p14="http://schemas.microsoft.com/office/powerpoint/2010/main" val="319972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3C90EC8-C3E7-4928-8EE2-AF2E3BCE6E40}" type="datetimeFigureOut">
              <a:rPr lang="en-IN" smtClean="0"/>
              <a:t>07-03-2024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1F5970-3A99-4D33-B894-B912ED7A4B17}" type="slidenum">
              <a:rPr lang="en-IN" smtClean="0"/>
              <a:t>‹#›</a:t>
            </a:fld>
            <a:endParaRPr lang="en-IN"/>
          </a:p>
        </p:txBody>
      </p:sp>
    </p:spTree>
    <p:extLst>
      <p:ext uri="{BB962C8B-B14F-4D97-AF65-F5344CB8AC3E}">
        <p14:creationId xmlns:p14="http://schemas.microsoft.com/office/powerpoint/2010/main" val="1552586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C90EC8-C3E7-4928-8EE2-AF2E3BCE6E40}" type="datetimeFigureOut">
              <a:rPr lang="en-IN" smtClean="0"/>
              <a:t>07-03-2024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1F5970-3A99-4D33-B894-B912ED7A4B17}" type="slidenum">
              <a:rPr lang="en-IN" smtClean="0"/>
              <a:t>‹#›</a:t>
            </a:fld>
            <a:endParaRPr lang="en-IN"/>
          </a:p>
        </p:txBody>
      </p:sp>
    </p:spTree>
    <p:extLst>
      <p:ext uri="{BB962C8B-B14F-4D97-AF65-F5344CB8AC3E}">
        <p14:creationId xmlns:p14="http://schemas.microsoft.com/office/powerpoint/2010/main" val="4118866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C90EC8-C3E7-4928-8EE2-AF2E3BCE6E40}" type="datetimeFigureOut">
              <a:rPr lang="en-IN" smtClean="0"/>
              <a:t>07-03-2024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1F5970-3A99-4D33-B894-B912ED7A4B17}" type="slidenum">
              <a:rPr lang="en-IN" smtClean="0"/>
              <a:t>‹#›</a:t>
            </a:fld>
            <a:endParaRPr lang="en-IN"/>
          </a:p>
        </p:txBody>
      </p:sp>
    </p:spTree>
    <p:extLst>
      <p:ext uri="{BB962C8B-B14F-4D97-AF65-F5344CB8AC3E}">
        <p14:creationId xmlns:p14="http://schemas.microsoft.com/office/powerpoint/2010/main" val="3001246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C90EC8-C3E7-4928-8EE2-AF2E3BCE6E40}" type="datetimeFigureOut">
              <a:rPr lang="en-IN" smtClean="0"/>
              <a:t>07-03-2024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1F5970-3A99-4D33-B894-B912ED7A4B17}" type="slidenum">
              <a:rPr lang="en-IN" smtClean="0"/>
              <a:t>‹#›</a:t>
            </a:fld>
            <a:endParaRPr lang="en-IN"/>
          </a:p>
        </p:txBody>
      </p:sp>
    </p:spTree>
    <p:extLst>
      <p:ext uri="{BB962C8B-B14F-4D97-AF65-F5344CB8AC3E}">
        <p14:creationId xmlns:p14="http://schemas.microsoft.com/office/powerpoint/2010/main" val="2332697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C90EC8-C3E7-4928-8EE2-AF2E3BCE6E40}" type="datetimeFigureOut">
              <a:rPr lang="en-IN" smtClean="0"/>
              <a:t>07-03-2024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1F5970-3A99-4D33-B894-B912ED7A4B17}" type="slidenum">
              <a:rPr lang="en-IN" smtClean="0"/>
              <a:t>‹#›</a:t>
            </a:fld>
            <a:endParaRPr lang="en-IN"/>
          </a:p>
        </p:txBody>
      </p:sp>
    </p:spTree>
    <p:extLst>
      <p:ext uri="{BB962C8B-B14F-4D97-AF65-F5344CB8AC3E}">
        <p14:creationId xmlns:p14="http://schemas.microsoft.com/office/powerpoint/2010/main" val="1407054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C90EC8-C3E7-4928-8EE2-AF2E3BCE6E40}" type="datetimeFigureOut">
              <a:rPr lang="en-IN" smtClean="0"/>
              <a:t>07-03-2024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1F5970-3A99-4D33-B894-B912ED7A4B17}" type="slidenum">
              <a:rPr lang="en-IN" smtClean="0"/>
              <a:t>‹#›</a:t>
            </a:fld>
            <a:endParaRPr lang="en-IN"/>
          </a:p>
        </p:txBody>
      </p:sp>
    </p:spTree>
    <p:extLst>
      <p:ext uri="{BB962C8B-B14F-4D97-AF65-F5344CB8AC3E}">
        <p14:creationId xmlns:p14="http://schemas.microsoft.com/office/powerpoint/2010/main" val="743576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C90EC8-C3E7-4928-8EE2-AF2E3BCE6E40}" type="datetimeFigureOut">
              <a:rPr lang="en-IN" smtClean="0"/>
              <a:t>07-03-2024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11F5970-3A99-4D33-B894-B912ED7A4B17}" type="slidenum">
              <a:rPr lang="en-IN" smtClean="0"/>
              <a:t>‹#›</a:t>
            </a:fld>
            <a:endParaRPr lang="en-IN"/>
          </a:p>
        </p:txBody>
      </p:sp>
    </p:spTree>
    <p:extLst>
      <p:ext uri="{BB962C8B-B14F-4D97-AF65-F5344CB8AC3E}">
        <p14:creationId xmlns:p14="http://schemas.microsoft.com/office/powerpoint/2010/main" val="1905431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3C90EC8-C3E7-4928-8EE2-AF2E3BCE6E40}" type="datetimeFigureOut">
              <a:rPr lang="en-IN" smtClean="0"/>
              <a:t>07-03-2024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E11F5970-3A99-4D33-B894-B912ED7A4B17}" type="slidenum">
              <a:rPr lang="en-IN" smtClean="0"/>
              <a:t>‹#›</a:t>
            </a:fld>
            <a:endParaRPr lang="en-IN"/>
          </a:p>
        </p:txBody>
      </p:sp>
    </p:spTree>
    <p:extLst>
      <p:ext uri="{BB962C8B-B14F-4D97-AF65-F5344CB8AC3E}">
        <p14:creationId xmlns:p14="http://schemas.microsoft.com/office/powerpoint/2010/main" val="1213500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3C90EC8-C3E7-4928-8EE2-AF2E3BCE6E40}" type="datetimeFigureOut">
              <a:rPr lang="en-IN" smtClean="0"/>
              <a:t>07-03-2024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E11F5970-3A99-4D33-B894-B912ED7A4B17}" type="slidenum">
              <a:rPr lang="en-IN" smtClean="0"/>
              <a:t>‹#›</a:t>
            </a:fld>
            <a:endParaRPr lang="en-IN"/>
          </a:p>
        </p:txBody>
      </p:sp>
    </p:spTree>
    <p:extLst>
      <p:ext uri="{BB962C8B-B14F-4D97-AF65-F5344CB8AC3E}">
        <p14:creationId xmlns:p14="http://schemas.microsoft.com/office/powerpoint/2010/main" val="463097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3C90EC8-C3E7-4928-8EE2-AF2E3BCE6E40}" type="datetimeFigureOut">
              <a:rPr lang="en-IN" smtClean="0"/>
              <a:t>07-03-2024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E11F5970-3A99-4D33-B894-B912ED7A4B17}" type="slidenum">
              <a:rPr lang="en-IN" smtClean="0"/>
              <a:t>‹#›</a:t>
            </a:fld>
            <a:endParaRPr lang="en-IN"/>
          </a:p>
        </p:txBody>
      </p:sp>
    </p:spTree>
    <p:extLst>
      <p:ext uri="{BB962C8B-B14F-4D97-AF65-F5344CB8AC3E}">
        <p14:creationId xmlns:p14="http://schemas.microsoft.com/office/powerpoint/2010/main" val="1745821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C90EC8-C3E7-4928-8EE2-AF2E3BCE6E40}" type="datetimeFigureOut">
              <a:rPr lang="en-IN" smtClean="0"/>
              <a:t>07-03-2024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1F5970-3A99-4D33-B894-B912ED7A4B17}" type="slidenum">
              <a:rPr lang="en-IN" smtClean="0"/>
              <a:t>‹#›</a:t>
            </a:fld>
            <a:endParaRPr lang="en-IN"/>
          </a:p>
        </p:txBody>
      </p:sp>
    </p:spTree>
    <p:extLst>
      <p:ext uri="{BB962C8B-B14F-4D97-AF65-F5344CB8AC3E}">
        <p14:creationId xmlns:p14="http://schemas.microsoft.com/office/powerpoint/2010/main" val="3947063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3C90EC8-C3E7-4928-8EE2-AF2E3BCE6E40}" type="datetimeFigureOut">
              <a:rPr lang="en-IN" smtClean="0"/>
              <a:t>07-03-2024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11F5970-3A99-4D33-B894-B912ED7A4B17}" type="slidenum">
              <a:rPr lang="en-IN" smtClean="0"/>
              <a:t>‹#›</a:t>
            </a:fld>
            <a:endParaRPr lang="en-IN"/>
          </a:p>
        </p:txBody>
      </p:sp>
    </p:spTree>
    <p:extLst>
      <p:ext uri="{BB962C8B-B14F-4D97-AF65-F5344CB8AC3E}">
        <p14:creationId xmlns:p14="http://schemas.microsoft.com/office/powerpoint/2010/main" val="109704482"/>
      </p:ext>
    </p:extLst>
  </p:cSld>
  <p:clrMap bg1="dk1" tx1="lt1" bg2="dk2" tx2="lt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 id="2147484458" r:id="rId14"/>
    <p:sldLayoutId id="2147484459" r:id="rId15"/>
    <p:sldLayoutId id="2147484460" r:id="rId16"/>
    <p:sldLayoutId id="214748446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4F09F9F-7C4E-5A65-E559-95F4C2AD8B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70" y="91077"/>
            <a:ext cx="12113230" cy="67669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BF6A516-0CDE-5384-761A-B4943EEA9D86}"/>
              </a:ext>
            </a:extLst>
          </p:cNvPr>
          <p:cNvSpPr txBox="1"/>
          <p:nvPr/>
        </p:nvSpPr>
        <p:spPr>
          <a:xfrm>
            <a:off x="223463" y="3786498"/>
            <a:ext cx="6097712" cy="2800767"/>
          </a:xfrm>
          <a:prstGeom prst="rect">
            <a:avLst/>
          </a:prstGeom>
          <a:noFill/>
        </p:spPr>
        <p:txBody>
          <a:bodyPr wrap="square">
            <a:spAutoFit/>
          </a:bodyPr>
          <a:lstStyle/>
          <a:p>
            <a:r>
              <a:rPr lang="en-US" sz="4400" b="1" dirty="0">
                <a:solidFill>
                  <a:schemeClr val="bg1">
                    <a:lumMod val="95000"/>
                    <a:lumOff val="5000"/>
                  </a:schemeClr>
                </a:solidFill>
                <a:latin typeface="Times New Roman" panose="02020603050405020304" pitchFamily="18" charset="0"/>
                <a:cs typeface="Times New Roman" panose="02020603050405020304" pitchFamily="18" charset="0"/>
              </a:rPr>
              <a:t>Enhancing Safety Item Recognition For  Personal Protective Equipment (PPE)</a:t>
            </a:r>
            <a:endParaRPr lang="en-IN" sz="4400"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618167E-BC66-5AC0-1AD9-4ED3C0703C1C}"/>
              </a:ext>
            </a:extLst>
          </p:cNvPr>
          <p:cNvSpPr txBox="1"/>
          <p:nvPr/>
        </p:nvSpPr>
        <p:spPr>
          <a:xfrm>
            <a:off x="8398041" y="1240940"/>
            <a:ext cx="6112042" cy="830997"/>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  P . Geetha Mounika</a:t>
            </a:r>
          </a:p>
          <a:p>
            <a:r>
              <a:rPr lang="en-IN" sz="2400" b="1" dirty="0">
                <a:latin typeface="Times New Roman" panose="02020603050405020304" pitchFamily="18" charset="0"/>
                <a:cs typeface="Times New Roman" panose="02020603050405020304" pitchFamily="18" charset="0"/>
              </a:rPr>
              <a:t>  Roll No: 121322030021</a:t>
            </a:r>
          </a:p>
        </p:txBody>
      </p:sp>
    </p:spTree>
    <p:extLst>
      <p:ext uri="{BB962C8B-B14F-4D97-AF65-F5344CB8AC3E}">
        <p14:creationId xmlns:p14="http://schemas.microsoft.com/office/powerpoint/2010/main" val="178519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B9BBED-F9CA-A0A0-4977-DDF13B078244}"/>
              </a:ext>
            </a:extLst>
          </p:cNvPr>
          <p:cNvSpPr txBox="1"/>
          <p:nvPr/>
        </p:nvSpPr>
        <p:spPr>
          <a:xfrm>
            <a:off x="3207619" y="291784"/>
            <a:ext cx="6107228" cy="646331"/>
          </a:xfrm>
          <a:prstGeom prst="rect">
            <a:avLst/>
          </a:prstGeom>
          <a:noFill/>
        </p:spPr>
        <p:txBody>
          <a:bodyPr wrap="square">
            <a:spAutoFit/>
          </a:bodyPr>
          <a:lstStyle/>
          <a:p>
            <a:r>
              <a:rPr lang="en-IN" sz="3600" b="1" u="sng" dirty="0">
                <a:latin typeface="Times New Roman" panose="02020603050405020304" pitchFamily="18" charset="0"/>
                <a:cs typeface="Times New Roman" panose="02020603050405020304" pitchFamily="18" charset="0"/>
              </a:rPr>
              <a:t>REQUIREMENTS</a:t>
            </a:r>
          </a:p>
        </p:txBody>
      </p:sp>
      <p:sp>
        <p:nvSpPr>
          <p:cNvPr id="4" name="TextBox 3">
            <a:extLst>
              <a:ext uri="{FF2B5EF4-FFF2-40B4-BE49-F238E27FC236}">
                <a16:creationId xmlns:a16="http://schemas.microsoft.com/office/drawing/2014/main" id="{7ADE6B5B-03ED-6F19-2497-2C5334A2D06B}"/>
              </a:ext>
            </a:extLst>
          </p:cNvPr>
          <p:cNvSpPr txBox="1"/>
          <p:nvPr/>
        </p:nvSpPr>
        <p:spPr>
          <a:xfrm>
            <a:off x="661737" y="1087793"/>
            <a:ext cx="10031930" cy="5478423"/>
          </a:xfrm>
          <a:prstGeom prst="rect">
            <a:avLst/>
          </a:prstGeom>
          <a:noFill/>
        </p:spPr>
        <p:txBody>
          <a:bodyPr wrap="square">
            <a:spAutoFit/>
          </a:bodyPr>
          <a:lstStyle/>
          <a:p>
            <a:r>
              <a:rPr lang="en-US" sz="2000" b="0" i="0" dirty="0">
                <a:effectLst/>
                <a:latin typeface="Times New Roman" panose="02020603050405020304" pitchFamily="18" charset="0"/>
                <a:cs typeface="Times New Roman" panose="02020603050405020304" pitchFamily="18" charset="0"/>
              </a:rPr>
              <a:t>To Implement PPE (Personal Protective Equipment) Detection Using Yolov5 (You Only Look Once Version 5) </a:t>
            </a:r>
            <a:r>
              <a:rPr lang="en-US" sz="2000" dirty="0">
                <a:latin typeface="Times New Roman" panose="02020603050405020304" pitchFamily="18" charset="0"/>
                <a:cs typeface="Times New Roman" panose="02020603050405020304" pitchFamily="18" charset="0"/>
              </a:rPr>
              <a:t>I Used Google </a:t>
            </a:r>
            <a:r>
              <a:rPr lang="en-US" sz="2000" dirty="0" err="1">
                <a:latin typeface="Times New Roman" panose="02020603050405020304" pitchFamily="18" charset="0"/>
                <a:cs typeface="Times New Roman" panose="02020603050405020304" pitchFamily="18" charset="0"/>
              </a:rPr>
              <a:t>Colab</a:t>
            </a:r>
            <a:r>
              <a:rPr lang="en-US" sz="2000" dirty="0">
                <a:latin typeface="Times New Roman" panose="02020603050405020304" pitchFamily="18" charset="0"/>
                <a:cs typeface="Times New Roman" panose="02020603050405020304" pitchFamily="18" charset="0"/>
              </a:rPr>
              <a:t> </a:t>
            </a:r>
            <a:endParaRPr lang="en-US" sz="2000" b="0" i="0" dirty="0">
              <a:effectLst/>
              <a:latin typeface="Times New Roman" panose="02020603050405020304" pitchFamily="18" charset="0"/>
              <a:cs typeface="Times New Roman" panose="02020603050405020304" pitchFamily="18" charset="0"/>
            </a:endParaRPr>
          </a:p>
          <a:p>
            <a:endParaRPr lang="en-US" sz="2000" b="0" i="0" dirty="0">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sz="2400" b="1" i="0" dirty="0">
                <a:effectLst/>
                <a:latin typeface="Times New Roman" panose="02020603050405020304" pitchFamily="18" charset="0"/>
                <a:cs typeface="Times New Roman" panose="02020603050405020304" pitchFamily="18" charset="0"/>
              </a:rPr>
              <a:t>Hardware Requirements</a:t>
            </a:r>
            <a:r>
              <a:rPr lang="en-US" sz="2000" b="1" i="0" dirty="0">
                <a:effectLst/>
                <a:latin typeface="Times New Roman" panose="02020603050405020304" pitchFamily="18" charset="0"/>
                <a:cs typeface="Times New Roman" panose="02020603050405020304" pitchFamily="18" charset="0"/>
              </a:rPr>
              <a:t>:</a:t>
            </a:r>
          </a:p>
          <a:p>
            <a:pPr algn="l">
              <a:buFont typeface="+mj-lt"/>
              <a:buAutoNum type="arabicPeriod"/>
            </a:pPr>
            <a:r>
              <a:rPr lang="en-US" sz="2000" b="1" i="0" dirty="0">
                <a:effectLst/>
                <a:latin typeface="Times New Roman" panose="02020603050405020304" pitchFamily="18" charset="0"/>
                <a:cs typeface="Times New Roman" panose="02020603050405020304" pitchFamily="18" charset="0"/>
              </a:rPr>
              <a:t>GPU:</a:t>
            </a:r>
            <a:r>
              <a:rPr lang="en-US" sz="2000" b="0" i="0" dirty="0">
                <a:effectLst/>
                <a:latin typeface="Times New Roman" panose="02020603050405020304" pitchFamily="18" charset="0"/>
                <a:cs typeface="Times New Roman" panose="02020603050405020304" pitchFamily="18" charset="0"/>
              </a:rPr>
              <a:t> Yolov5 Is Optimized For GPU Usage. Having A Powerful GPU Will Significantly Speed Up The Training And Inference Processes.</a:t>
            </a:r>
          </a:p>
          <a:p>
            <a:pPr algn="l">
              <a:buFont typeface="+mj-lt"/>
              <a:buAutoNum type="arabicPeriod"/>
            </a:pPr>
            <a:r>
              <a:rPr lang="en-US" sz="2000" b="1" i="0" dirty="0">
                <a:effectLst/>
                <a:latin typeface="Times New Roman" panose="02020603050405020304" pitchFamily="18" charset="0"/>
                <a:cs typeface="Times New Roman" panose="02020603050405020304" pitchFamily="18" charset="0"/>
              </a:rPr>
              <a:t>Memory:</a:t>
            </a:r>
            <a:r>
              <a:rPr lang="en-US" sz="2000" b="0" i="0" dirty="0">
                <a:effectLst/>
                <a:latin typeface="Times New Roman" panose="02020603050405020304" pitchFamily="18" charset="0"/>
                <a:cs typeface="Times New Roman" panose="02020603050405020304" pitchFamily="18" charset="0"/>
              </a:rPr>
              <a:t> Sufficient GPU Memory For Training And Inference.</a:t>
            </a:r>
          </a:p>
          <a:p>
            <a:pPr algn="l">
              <a:buFont typeface="+mj-lt"/>
              <a:buAutoNum type="arabicPeriod"/>
            </a:pPr>
            <a:endParaRPr lang="en-US" sz="2000" b="0" i="0" dirty="0">
              <a:effectLst/>
              <a:latin typeface="Times New Roman" panose="02020603050405020304" pitchFamily="18" charset="0"/>
              <a:cs typeface="Times New Roman" panose="02020603050405020304" pitchFamily="18" charset="0"/>
            </a:endParaRPr>
          </a:p>
          <a:p>
            <a:r>
              <a:rPr lang="en-IN" sz="2400" b="1" dirty="0">
                <a:latin typeface="Times New Roman" panose="02020603050405020304" pitchFamily="18" charset="0"/>
                <a:cs typeface="Times New Roman" panose="02020603050405020304" pitchFamily="18" charset="0"/>
              </a:rPr>
              <a:t>Main </a:t>
            </a:r>
            <a:r>
              <a:rPr lang="en-IN" sz="2400" b="1" i="0" dirty="0">
                <a:effectLst/>
                <a:latin typeface="Times New Roman" panose="02020603050405020304" pitchFamily="18" charset="0"/>
                <a:cs typeface="Times New Roman" panose="02020603050405020304" pitchFamily="18" charset="0"/>
              </a:rPr>
              <a:t>Libraries used for this project</a:t>
            </a:r>
          </a:p>
          <a:p>
            <a:pPr marL="342900" indent="-342900">
              <a:buFont typeface="Wingdings" panose="05000000000000000000" pitchFamily="2" charset="2"/>
              <a:buChar char="v"/>
            </a:pPr>
            <a:r>
              <a:rPr lang="en-IN" sz="2400" b="1" i="0" dirty="0" err="1">
                <a:effectLst/>
                <a:latin typeface="Times New Roman" panose="02020603050405020304" pitchFamily="18" charset="0"/>
                <a:cs typeface="Times New Roman" panose="02020603050405020304" pitchFamily="18" charset="0"/>
              </a:rPr>
              <a:t>Pytorch</a:t>
            </a:r>
            <a:endParaRPr lang="en-IN" sz="24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IN" sz="2400" b="1" i="0" dirty="0">
                <a:effectLst/>
                <a:latin typeface="Times New Roman" panose="02020603050405020304" pitchFamily="18" charset="0"/>
                <a:cs typeface="Times New Roman" panose="02020603050405020304" pitchFamily="18" charset="0"/>
              </a:rPr>
              <a:t>Yolov5</a:t>
            </a:r>
          </a:p>
          <a:p>
            <a:pPr marL="342900" indent="-342900">
              <a:buFont typeface="Wingdings" panose="05000000000000000000" pitchFamily="2" charset="2"/>
              <a:buChar char="v"/>
            </a:pPr>
            <a:r>
              <a:rPr lang="en-IN" sz="2400" b="0" dirty="0">
                <a:effectLst/>
                <a:latin typeface="Times New Roman" panose="02020603050405020304" pitchFamily="18" charset="0"/>
                <a:cs typeface="Times New Roman" panose="02020603050405020304" pitchFamily="18" charset="0"/>
              </a:rPr>
              <a:t>Super-gradients</a:t>
            </a:r>
          </a:p>
          <a:p>
            <a:pPr marL="342900" indent="-342900">
              <a:buFont typeface="Wingdings" panose="05000000000000000000" pitchFamily="2" charset="2"/>
              <a:buChar char="v"/>
            </a:pPr>
            <a:r>
              <a:rPr lang="en-IN" sz="2400" b="0" dirty="0" err="1">
                <a:effectLst/>
                <a:latin typeface="Times New Roman" panose="02020603050405020304" pitchFamily="18" charset="0"/>
                <a:cs typeface="Times New Roman" panose="02020603050405020304" pitchFamily="18" charset="0"/>
              </a:rPr>
              <a:t>Ultralytics</a:t>
            </a:r>
            <a:endParaRPr lang="en-IN" sz="2400" b="0" dirty="0">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IN" sz="2400" b="0" dirty="0" err="1">
                <a:effectLst/>
                <a:latin typeface="Times New Roman" panose="02020603050405020304" pitchFamily="18" charset="0"/>
                <a:cs typeface="Times New Roman" panose="02020603050405020304" pitchFamily="18" charset="0"/>
              </a:rPr>
              <a:t>Roboflow</a:t>
            </a:r>
            <a:endParaRPr lang="en-IN" sz="2400" b="0" dirty="0">
              <a:effectLst/>
              <a:latin typeface="Times New Roman" panose="02020603050405020304" pitchFamily="18" charset="0"/>
              <a:cs typeface="Times New Roman" panose="02020603050405020304" pitchFamily="18" charset="0"/>
            </a:endParaRPr>
          </a:p>
          <a:p>
            <a:endParaRPr lang="en-IN" sz="2400" b="1" i="0" dirty="0">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77918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013ADC-2220-974A-39D5-2E1C2376D522}"/>
              </a:ext>
            </a:extLst>
          </p:cNvPr>
          <p:cNvSpPr txBox="1"/>
          <p:nvPr/>
        </p:nvSpPr>
        <p:spPr>
          <a:xfrm>
            <a:off x="3332747" y="455414"/>
            <a:ext cx="6107228" cy="461665"/>
          </a:xfrm>
          <a:prstGeom prst="rect">
            <a:avLst/>
          </a:prstGeom>
          <a:noFill/>
        </p:spPr>
        <p:txBody>
          <a:bodyPr wrap="square">
            <a:spAutoFit/>
          </a:bodyPr>
          <a:lstStyle/>
          <a:p>
            <a:r>
              <a:rPr lang="en-IN" sz="2400" b="1" u="sng" dirty="0">
                <a:latin typeface="Times New Roman" panose="02020603050405020304" pitchFamily="18" charset="0"/>
                <a:cs typeface="Times New Roman" panose="02020603050405020304" pitchFamily="18" charset="0"/>
              </a:rPr>
              <a:t>PROBLEM DEFINITION</a:t>
            </a:r>
          </a:p>
        </p:txBody>
      </p:sp>
      <p:sp>
        <p:nvSpPr>
          <p:cNvPr id="4" name="TextBox 3">
            <a:extLst>
              <a:ext uri="{FF2B5EF4-FFF2-40B4-BE49-F238E27FC236}">
                <a16:creationId xmlns:a16="http://schemas.microsoft.com/office/drawing/2014/main" id="{1D70D87B-4EC9-947E-9BBF-4CD67D3A8A50}"/>
              </a:ext>
            </a:extLst>
          </p:cNvPr>
          <p:cNvSpPr txBox="1"/>
          <p:nvPr/>
        </p:nvSpPr>
        <p:spPr>
          <a:xfrm>
            <a:off x="834991" y="1342504"/>
            <a:ext cx="9656546" cy="4893647"/>
          </a:xfrm>
          <a:prstGeom prst="rect">
            <a:avLst/>
          </a:prstGeom>
          <a:noFill/>
        </p:spPr>
        <p:txBody>
          <a:bodyPr wrap="square">
            <a:spAutoFit/>
          </a:bodyPr>
          <a:lstStyle/>
          <a:p>
            <a:r>
              <a:rPr lang="en-US" sz="2400" b="0" i="0" dirty="0">
                <a:effectLst/>
                <a:latin typeface="Times New Roman" panose="02020603050405020304" pitchFamily="18" charset="0"/>
                <a:cs typeface="Times New Roman" panose="02020603050405020304" pitchFamily="18" charset="0"/>
              </a:rPr>
              <a:t>The Construction Site Safety Project Aims To Tackle Persistent Challenges In Worker Well-being By Addressing Key Issues Such As The Frequency Of Accidents, Inadequacies In Existing Safety Measures, Limited Awareness Among Workers, And Delayed Response Mechanisms. Focused On Enhancing The Construction Environment, The Project Will Review And Update Safety Protocols, Implement Targeted Training Programs, Introduce Real-time Monitoring Systems, And Foster Improved Communication Channels. With The Ultimate Goal Of Reducing Accidents And Injuries, Increasing Adherence To Safety Protocols, And Fostering A Proactive Safety Culture Among Construction Personnel, This Project Endeavors To Create A Safer And Healthier Working Environment. Success Will Be Measured By A Notable Decrease In Reported Accidents, Heightened Safety Compliance, In Construction Site Activities.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004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7C7982-D8E8-75A9-28B6-254D4D643B45}"/>
              </a:ext>
            </a:extLst>
          </p:cNvPr>
          <p:cNvSpPr txBox="1"/>
          <p:nvPr/>
        </p:nvSpPr>
        <p:spPr>
          <a:xfrm>
            <a:off x="2918862" y="441933"/>
            <a:ext cx="6107228" cy="523220"/>
          </a:xfrm>
          <a:prstGeom prst="rect">
            <a:avLst/>
          </a:prstGeom>
          <a:noFill/>
        </p:spPr>
        <p:txBody>
          <a:bodyPr wrap="square">
            <a:spAutoFit/>
          </a:bodyPr>
          <a:lstStyle/>
          <a:p>
            <a:r>
              <a:rPr lang="en-IN" sz="2800" b="1" u="sng" dirty="0">
                <a:latin typeface="Times New Roman" panose="02020603050405020304" pitchFamily="18" charset="0"/>
                <a:cs typeface="Times New Roman" panose="02020603050405020304" pitchFamily="18" charset="0"/>
              </a:rPr>
              <a:t>IMPLEMENTATION RESULTS</a:t>
            </a:r>
          </a:p>
        </p:txBody>
      </p:sp>
      <p:pic>
        <p:nvPicPr>
          <p:cNvPr id="3076" name="Picture 4">
            <a:extLst>
              <a:ext uri="{FF2B5EF4-FFF2-40B4-BE49-F238E27FC236}">
                <a16:creationId xmlns:a16="http://schemas.microsoft.com/office/drawing/2014/main" id="{F4D6FED0-C020-FBBF-381E-FEB206D42A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155" y="3195586"/>
            <a:ext cx="10222029" cy="32204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B78028F-5775-8CB3-EEDB-EE092FA8AE46}"/>
              </a:ext>
            </a:extLst>
          </p:cNvPr>
          <p:cNvSpPr txBox="1"/>
          <p:nvPr/>
        </p:nvSpPr>
        <p:spPr>
          <a:xfrm>
            <a:off x="1268129" y="1264761"/>
            <a:ext cx="9175282" cy="1631216"/>
          </a:xfrm>
          <a:prstGeom prst="rect">
            <a:avLst/>
          </a:prstGeom>
          <a:noFill/>
        </p:spPr>
        <p:txBody>
          <a:bodyPr wrap="square">
            <a:spAutoFit/>
          </a:bodyPr>
          <a:lstStyle/>
          <a:p>
            <a:r>
              <a:rPr lang="en-IN" sz="2000" b="0" i="0" dirty="0">
                <a:effectLst/>
                <a:latin typeface="Times New Roman" panose="02020603050405020304" pitchFamily="18" charset="0"/>
                <a:cs typeface="Times New Roman" panose="02020603050405020304" pitchFamily="18" charset="0"/>
              </a:rPr>
              <a:t>The Model-configurations File Dictates The Model Architecture. </a:t>
            </a:r>
            <a:r>
              <a:rPr lang="en-IN" sz="2000" b="0" i="0" dirty="0" err="1">
                <a:effectLst/>
                <a:latin typeface="Times New Roman" panose="02020603050405020304" pitchFamily="18" charset="0"/>
                <a:cs typeface="Times New Roman" panose="02020603050405020304" pitchFamily="18" charset="0"/>
              </a:rPr>
              <a:t>Ultralytics</a:t>
            </a:r>
            <a:r>
              <a:rPr lang="en-IN" sz="2000" b="0" i="0" dirty="0">
                <a:effectLst/>
                <a:latin typeface="Times New Roman" panose="02020603050405020304" pitchFamily="18" charset="0"/>
                <a:cs typeface="Times New Roman" panose="02020603050405020304" pitchFamily="18" charset="0"/>
              </a:rPr>
              <a:t> Supports Several Yolov5 Architectures, Named P5 Models, Which Varies Mainly By Their Parameters Size: Yolov5n (Nano), Yolov5s (Small), Yolov5m (Medium), Yolov5l (Large), Yolov5x (Extra Large). These Architecture Are Suitable For Training With Image Size Of 640*640 Pixels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751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662C4F-5D47-E6F4-C91E-613A2A14855F}"/>
              </a:ext>
            </a:extLst>
          </p:cNvPr>
          <p:cNvPicPr>
            <a:picLocks noChangeAspect="1"/>
          </p:cNvPicPr>
          <p:nvPr/>
        </p:nvPicPr>
        <p:blipFill>
          <a:blip r:embed="rId2"/>
          <a:stretch>
            <a:fillRect/>
          </a:stretch>
        </p:blipFill>
        <p:spPr>
          <a:xfrm>
            <a:off x="1366787" y="1793926"/>
            <a:ext cx="8662736" cy="4521432"/>
          </a:xfrm>
          <a:prstGeom prst="rect">
            <a:avLst/>
          </a:prstGeom>
        </p:spPr>
      </p:pic>
      <p:sp>
        <p:nvSpPr>
          <p:cNvPr id="4" name="TextBox 3">
            <a:extLst>
              <a:ext uri="{FF2B5EF4-FFF2-40B4-BE49-F238E27FC236}">
                <a16:creationId xmlns:a16="http://schemas.microsoft.com/office/drawing/2014/main" id="{951EF364-24E2-55F3-1169-AEC1AC0A624D}"/>
              </a:ext>
            </a:extLst>
          </p:cNvPr>
          <p:cNvSpPr txBox="1"/>
          <p:nvPr/>
        </p:nvSpPr>
        <p:spPr>
          <a:xfrm>
            <a:off x="902369" y="725521"/>
            <a:ext cx="6097604" cy="584775"/>
          </a:xfrm>
          <a:prstGeom prst="rect">
            <a:avLst/>
          </a:prstGeom>
          <a:noFill/>
        </p:spPr>
        <p:txBody>
          <a:bodyPr wrap="square">
            <a:spAutoFit/>
          </a:bodyPr>
          <a:lstStyle/>
          <a:p>
            <a:pPr algn="l"/>
            <a:r>
              <a:rPr lang="en-IN" sz="3200" b="1" i="0" dirty="0">
                <a:effectLst/>
                <a:latin typeface="Times New Roman" panose="02020603050405020304" pitchFamily="18" charset="0"/>
                <a:cs typeface="Times New Roman" panose="02020603050405020304" pitchFamily="18" charset="0"/>
              </a:rPr>
              <a:t>Trained Data Image </a:t>
            </a:r>
          </a:p>
        </p:txBody>
      </p:sp>
    </p:spTree>
    <p:extLst>
      <p:ext uri="{BB962C8B-B14F-4D97-AF65-F5344CB8AC3E}">
        <p14:creationId xmlns:p14="http://schemas.microsoft.com/office/powerpoint/2010/main" val="264570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6FF87A-44E3-91CE-AB42-63B55947AC35}"/>
              </a:ext>
            </a:extLst>
          </p:cNvPr>
          <p:cNvPicPr>
            <a:picLocks noChangeAspect="1"/>
          </p:cNvPicPr>
          <p:nvPr/>
        </p:nvPicPr>
        <p:blipFill>
          <a:blip r:embed="rId2"/>
          <a:stretch>
            <a:fillRect/>
          </a:stretch>
        </p:blipFill>
        <p:spPr>
          <a:xfrm>
            <a:off x="575353" y="832206"/>
            <a:ext cx="5280917" cy="5804900"/>
          </a:xfrm>
          <a:prstGeom prst="rect">
            <a:avLst/>
          </a:prstGeom>
        </p:spPr>
      </p:pic>
      <p:pic>
        <p:nvPicPr>
          <p:cNvPr id="5" name="Picture 4">
            <a:extLst>
              <a:ext uri="{FF2B5EF4-FFF2-40B4-BE49-F238E27FC236}">
                <a16:creationId xmlns:a16="http://schemas.microsoft.com/office/drawing/2014/main" id="{33FADF03-4A83-CD8D-E226-359591C52258}"/>
              </a:ext>
            </a:extLst>
          </p:cNvPr>
          <p:cNvPicPr>
            <a:picLocks noChangeAspect="1"/>
          </p:cNvPicPr>
          <p:nvPr/>
        </p:nvPicPr>
        <p:blipFill>
          <a:blip r:embed="rId3"/>
          <a:stretch>
            <a:fillRect/>
          </a:stretch>
        </p:blipFill>
        <p:spPr>
          <a:xfrm>
            <a:off x="6096000" y="944950"/>
            <a:ext cx="5067359" cy="5579412"/>
          </a:xfrm>
          <a:prstGeom prst="rect">
            <a:avLst/>
          </a:prstGeom>
        </p:spPr>
      </p:pic>
      <p:sp>
        <p:nvSpPr>
          <p:cNvPr id="4" name="TextBox 3">
            <a:extLst>
              <a:ext uri="{FF2B5EF4-FFF2-40B4-BE49-F238E27FC236}">
                <a16:creationId xmlns:a16="http://schemas.microsoft.com/office/drawing/2014/main" id="{526D2A3D-CA2A-E218-4080-8FC15E4D53CA}"/>
              </a:ext>
            </a:extLst>
          </p:cNvPr>
          <p:cNvSpPr txBox="1"/>
          <p:nvPr/>
        </p:nvSpPr>
        <p:spPr>
          <a:xfrm>
            <a:off x="2952549" y="72028"/>
            <a:ext cx="6097604"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From Google Images</a:t>
            </a:r>
          </a:p>
        </p:txBody>
      </p:sp>
    </p:spTree>
    <p:extLst>
      <p:ext uri="{BB962C8B-B14F-4D97-AF65-F5344CB8AC3E}">
        <p14:creationId xmlns:p14="http://schemas.microsoft.com/office/powerpoint/2010/main" val="62856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ult_compressed (1)">
            <a:hlinkClick r:id="" action="ppaction://media"/>
            <a:extLst>
              <a:ext uri="{FF2B5EF4-FFF2-40B4-BE49-F238E27FC236}">
                <a16:creationId xmlns:a16="http://schemas.microsoft.com/office/drawing/2014/main" id="{14846D34-74C8-151D-1D24-2D1F320CFDE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7609" y="791110"/>
            <a:ext cx="11496782" cy="5707294"/>
          </a:xfrm>
          <a:prstGeom prst="rect">
            <a:avLst/>
          </a:prstGeom>
        </p:spPr>
      </p:pic>
      <p:sp>
        <p:nvSpPr>
          <p:cNvPr id="4" name="TextBox 3">
            <a:extLst>
              <a:ext uri="{FF2B5EF4-FFF2-40B4-BE49-F238E27FC236}">
                <a16:creationId xmlns:a16="http://schemas.microsoft.com/office/drawing/2014/main" id="{D5BB1A79-B86F-D335-18A4-13538FA970F0}"/>
              </a:ext>
            </a:extLst>
          </p:cNvPr>
          <p:cNvSpPr txBox="1"/>
          <p:nvPr/>
        </p:nvSpPr>
        <p:spPr>
          <a:xfrm>
            <a:off x="902369" y="67208"/>
            <a:ext cx="6097604" cy="584775"/>
          </a:xfrm>
          <a:prstGeom prst="rect">
            <a:avLst/>
          </a:prstGeom>
          <a:noFill/>
        </p:spPr>
        <p:txBody>
          <a:bodyPr wrap="square">
            <a:spAutoFit/>
          </a:bodyPr>
          <a:lstStyle/>
          <a:p>
            <a:r>
              <a:rPr lang="en-IN" sz="3200" b="1" dirty="0" err="1">
                <a:latin typeface="Times New Roman" panose="02020603050405020304" pitchFamily="18" charset="0"/>
                <a:cs typeface="Times New Roman" panose="02020603050405020304" pitchFamily="18" charset="0"/>
              </a:rPr>
              <a:t>Vedio</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4631068"/>
      </p:ext>
    </p:extLst>
  </p:cSld>
  <p:clrMapOvr>
    <a:masterClrMapping/>
  </p:clrMapOvr>
  <mc:AlternateContent xmlns:mc="http://schemas.openxmlformats.org/markup-compatibility/2006" xmlns:p14="http://schemas.microsoft.com/office/powerpoint/2010/main">
    <mc:Choice Requires="p14">
      <p:transition spd="slow" p14:dur="2000" advTm="10334"/>
    </mc:Choice>
    <mc:Fallback xmlns="">
      <p:transition spd="slow" advTm="103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A2FC02-E2F4-5FB8-E893-25E1509DC04F}"/>
              </a:ext>
            </a:extLst>
          </p:cNvPr>
          <p:cNvSpPr txBox="1"/>
          <p:nvPr/>
        </p:nvSpPr>
        <p:spPr>
          <a:xfrm>
            <a:off x="656925" y="811549"/>
            <a:ext cx="6107228" cy="369332"/>
          </a:xfrm>
          <a:prstGeom prst="rect">
            <a:avLst/>
          </a:prstGeom>
          <a:noFill/>
        </p:spPr>
        <p:txBody>
          <a:bodyPr wrap="square">
            <a:spAutoFit/>
          </a:bodyPr>
          <a:lstStyle/>
          <a:p>
            <a:r>
              <a:rPr lang="en-IN" dirty="0"/>
              <a:t>Interface screen shot</a:t>
            </a:r>
          </a:p>
        </p:txBody>
      </p:sp>
      <p:pic>
        <p:nvPicPr>
          <p:cNvPr id="4" name="Picture 3">
            <a:extLst>
              <a:ext uri="{FF2B5EF4-FFF2-40B4-BE49-F238E27FC236}">
                <a16:creationId xmlns:a16="http://schemas.microsoft.com/office/drawing/2014/main" id="{D5B306C2-7956-01B1-2FDD-DDE25ECB2653}"/>
              </a:ext>
            </a:extLst>
          </p:cNvPr>
          <p:cNvPicPr>
            <a:picLocks noChangeAspect="1"/>
          </p:cNvPicPr>
          <p:nvPr/>
        </p:nvPicPr>
        <p:blipFill>
          <a:blip r:embed="rId2"/>
          <a:stretch>
            <a:fillRect/>
          </a:stretch>
        </p:blipFill>
        <p:spPr>
          <a:xfrm>
            <a:off x="878731" y="1810365"/>
            <a:ext cx="4216617" cy="3372023"/>
          </a:xfrm>
          <a:prstGeom prst="rect">
            <a:avLst/>
          </a:prstGeom>
        </p:spPr>
      </p:pic>
      <p:pic>
        <p:nvPicPr>
          <p:cNvPr id="6" name="Picture 5">
            <a:extLst>
              <a:ext uri="{FF2B5EF4-FFF2-40B4-BE49-F238E27FC236}">
                <a16:creationId xmlns:a16="http://schemas.microsoft.com/office/drawing/2014/main" id="{EB16A270-1E5F-4C09-EAF5-0862E299970F}"/>
              </a:ext>
            </a:extLst>
          </p:cNvPr>
          <p:cNvPicPr>
            <a:picLocks noChangeAspect="1"/>
          </p:cNvPicPr>
          <p:nvPr/>
        </p:nvPicPr>
        <p:blipFill>
          <a:blip r:embed="rId3"/>
          <a:stretch>
            <a:fillRect/>
          </a:stretch>
        </p:blipFill>
        <p:spPr>
          <a:xfrm>
            <a:off x="5742173" y="1703672"/>
            <a:ext cx="4602718" cy="3478716"/>
          </a:xfrm>
          <a:prstGeom prst="rect">
            <a:avLst/>
          </a:prstGeom>
        </p:spPr>
      </p:pic>
    </p:spTree>
    <p:extLst>
      <p:ext uri="{BB962C8B-B14F-4D97-AF65-F5344CB8AC3E}">
        <p14:creationId xmlns:p14="http://schemas.microsoft.com/office/powerpoint/2010/main" val="1018471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EDA321-0A63-BE39-6006-2BC6DCD27673}"/>
              </a:ext>
            </a:extLst>
          </p:cNvPr>
          <p:cNvPicPr>
            <a:picLocks noChangeAspect="1"/>
          </p:cNvPicPr>
          <p:nvPr/>
        </p:nvPicPr>
        <p:blipFill>
          <a:blip r:embed="rId2"/>
          <a:stretch>
            <a:fillRect/>
          </a:stretch>
        </p:blipFill>
        <p:spPr>
          <a:xfrm>
            <a:off x="426145" y="1129647"/>
            <a:ext cx="4178515" cy="3270418"/>
          </a:xfrm>
          <a:prstGeom prst="rect">
            <a:avLst/>
          </a:prstGeom>
        </p:spPr>
      </p:pic>
      <p:pic>
        <p:nvPicPr>
          <p:cNvPr id="5" name="Picture 4">
            <a:extLst>
              <a:ext uri="{FF2B5EF4-FFF2-40B4-BE49-F238E27FC236}">
                <a16:creationId xmlns:a16="http://schemas.microsoft.com/office/drawing/2014/main" id="{3F935E82-C894-8064-7E9B-1F5A6274E73C}"/>
              </a:ext>
            </a:extLst>
          </p:cNvPr>
          <p:cNvPicPr>
            <a:picLocks noChangeAspect="1"/>
          </p:cNvPicPr>
          <p:nvPr/>
        </p:nvPicPr>
        <p:blipFill>
          <a:blip r:embed="rId3"/>
          <a:stretch>
            <a:fillRect/>
          </a:stretch>
        </p:blipFill>
        <p:spPr>
          <a:xfrm>
            <a:off x="5510785" y="1013845"/>
            <a:ext cx="4153113" cy="3213265"/>
          </a:xfrm>
          <a:prstGeom prst="rect">
            <a:avLst/>
          </a:prstGeom>
        </p:spPr>
      </p:pic>
    </p:spTree>
    <p:extLst>
      <p:ext uri="{BB962C8B-B14F-4D97-AF65-F5344CB8AC3E}">
        <p14:creationId xmlns:p14="http://schemas.microsoft.com/office/powerpoint/2010/main" val="239003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A39BFB-D219-BAB5-9FC1-7FD3699DF014}"/>
              </a:ext>
            </a:extLst>
          </p:cNvPr>
          <p:cNvSpPr txBox="1"/>
          <p:nvPr/>
        </p:nvSpPr>
        <p:spPr>
          <a:xfrm>
            <a:off x="3212432" y="291784"/>
            <a:ext cx="6097604" cy="584775"/>
          </a:xfrm>
          <a:prstGeom prst="rect">
            <a:avLst/>
          </a:prstGeom>
          <a:noFill/>
        </p:spPr>
        <p:txBody>
          <a:bodyPr wrap="square">
            <a:spAutoFit/>
          </a:bodyPr>
          <a:lstStyle/>
          <a:p>
            <a:r>
              <a:rPr lang="en-IN" sz="3200" b="1" u="sng" dirty="0">
                <a:latin typeface="Times New Roman" panose="02020603050405020304" pitchFamily="18" charset="0"/>
                <a:cs typeface="Times New Roman" panose="02020603050405020304" pitchFamily="18" charset="0"/>
              </a:rPr>
              <a:t>CODING DETAILS</a:t>
            </a:r>
          </a:p>
        </p:txBody>
      </p:sp>
      <p:sp>
        <p:nvSpPr>
          <p:cNvPr id="5" name="TextBox 4">
            <a:extLst>
              <a:ext uri="{FF2B5EF4-FFF2-40B4-BE49-F238E27FC236}">
                <a16:creationId xmlns:a16="http://schemas.microsoft.com/office/drawing/2014/main" id="{E7EA5C71-A811-2E48-8714-49C2F47266E9}"/>
              </a:ext>
            </a:extLst>
          </p:cNvPr>
          <p:cNvSpPr txBox="1"/>
          <p:nvPr/>
        </p:nvSpPr>
        <p:spPr>
          <a:xfrm>
            <a:off x="1077921" y="1299774"/>
            <a:ext cx="9432544" cy="4893647"/>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Implementing Personal Protective Equipment (PPE) Detection Using Yolov5 Involves Several Steps, Including Setting Up The Yolov5 Environment</a:t>
            </a:r>
          </a:p>
          <a:p>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Install The Required Packages &amp; Run The Code In Python Integrated Environment</a:t>
            </a:r>
          </a:p>
          <a:p>
            <a:pPr marL="342900" indent="-3429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Insert The Dataset Using </a:t>
            </a:r>
            <a:r>
              <a:rPr lang="en-US" sz="2400" dirty="0" err="1">
                <a:latin typeface="Times New Roman" panose="02020603050405020304" pitchFamily="18" charset="0"/>
                <a:cs typeface="Times New Roman" panose="02020603050405020304" pitchFamily="18" charset="0"/>
              </a:rPr>
              <a:t>Roboflow</a:t>
            </a:r>
            <a:r>
              <a:rPr lang="en-US" sz="2400" dirty="0">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Training The Yolov5 Model</a:t>
            </a:r>
          </a:p>
          <a:p>
            <a:pPr marL="342900" indent="-342900">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Insert An Image And Check If It's Correctly Detecting</a:t>
            </a:r>
          </a:p>
          <a:p>
            <a:pPr marL="342900" indent="-342900">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Download The Image From Google Or Dataset And Check The Detection </a:t>
            </a:r>
          </a:p>
          <a:p>
            <a:pPr marL="342900" indent="-342900">
              <a:buFont typeface="Wingdings" panose="05000000000000000000" pitchFamily="2" charset="2"/>
              <a:buChar char="ü"/>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a:t>
            </a:r>
          </a:p>
        </p:txBody>
      </p:sp>
      <p:sp>
        <p:nvSpPr>
          <p:cNvPr id="8" name="Rectangle 3">
            <a:extLst>
              <a:ext uri="{FF2B5EF4-FFF2-40B4-BE49-F238E27FC236}">
                <a16:creationId xmlns:a16="http://schemas.microsoft.com/office/drawing/2014/main" id="{F74671A0-2B89-BC0F-D230-4F3F1585807C}"/>
              </a:ext>
            </a:extLst>
          </p:cNvPr>
          <p:cNvSpPr>
            <a:spLocks noChangeArrowheads="1"/>
          </p:cNvSpPr>
          <p:nvPr/>
        </p:nvSpPr>
        <p:spPr bwMode="auto">
          <a:xfrm>
            <a:off x="0" y="-107723"/>
            <a:ext cx="21352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3210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9F7C06-C56C-A8E2-D6C8-901464F11AB3}"/>
              </a:ext>
            </a:extLst>
          </p:cNvPr>
          <p:cNvSpPr txBox="1"/>
          <p:nvPr/>
        </p:nvSpPr>
        <p:spPr>
          <a:xfrm>
            <a:off x="715766" y="1536174"/>
            <a:ext cx="10520737" cy="3477875"/>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In Conclusion, The Implementation Of Personal Protective Equipment (PPE) Detection Using Yolov5 Presents A Robust And Effective Solution For Enhancing Workplace Safety. By Setting Up The Yolov5 Environment, Preparing A Well-annotated Dataset, Training The Model, And Performing Inference, The System Demonstrates The Potential To Significantly Reduce Workplace Accidents And Injuries. The Trained Model, With Its Ability To Identify And Localize Various PPE Items, Offers A Valuable Tool For Ensuring Compliance With Safety Protocols. The Utilization Of Real-time Monitoring And Detection Contributes To A Proactive Safety Culture, Empowering Organizations To Create Safer Working Environments For Their Personnel. Continuous Refinement And Adaptation Of The Model Based On Evolving Safety Requirements. Overall, The PPE Detection System Using Yolov5 Stands As A Promising And Impactful Technological Solution In Fostering A Secure And Health-conscious Work Environment.</a:t>
            </a:r>
          </a:p>
        </p:txBody>
      </p:sp>
      <p:sp>
        <p:nvSpPr>
          <p:cNvPr id="5" name="TextBox 4">
            <a:extLst>
              <a:ext uri="{FF2B5EF4-FFF2-40B4-BE49-F238E27FC236}">
                <a16:creationId xmlns:a16="http://schemas.microsoft.com/office/drawing/2014/main" id="{68B0476B-10FA-3FD6-FC9D-92E555436599}"/>
              </a:ext>
            </a:extLst>
          </p:cNvPr>
          <p:cNvSpPr txBox="1"/>
          <p:nvPr/>
        </p:nvSpPr>
        <p:spPr>
          <a:xfrm>
            <a:off x="3254339" y="185204"/>
            <a:ext cx="6097712" cy="646331"/>
          </a:xfrm>
          <a:prstGeom prst="rect">
            <a:avLst/>
          </a:prstGeom>
          <a:noFill/>
        </p:spPr>
        <p:txBody>
          <a:bodyPr wrap="square">
            <a:spAutoFit/>
          </a:bodyPr>
          <a:lstStyle/>
          <a:p>
            <a:r>
              <a:rPr lang="en-IN" sz="3600" b="1" u="sng" dirty="0">
                <a:latin typeface="Times New Roman" panose="02020603050405020304" pitchFamily="18" charset="0"/>
                <a:cs typeface="Times New Roman" panose="02020603050405020304" pitchFamily="18" charset="0"/>
              </a:rPr>
              <a:t>CONCLUSION</a:t>
            </a:r>
            <a:endParaRPr lang="en-IN" sz="3600" b="1" u="sng" dirty="0"/>
          </a:p>
        </p:txBody>
      </p:sp>
    </p:spTree>
    <p:extLst>
      <p:ext uri="{BB962C8B-B14F-4D97-AF65-F5344CB8AC3E}">
        <p14:creationId xmlns:p14="http://schemas.microsoft.com/office/powerpoint/2010/main" val="205097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328FDE-3CA4-B7E0-B1AB-8E4657AF6C52}"/>
              </a:ext>
            </a:extLst>
          </p:cNvPr>
          <p:cNvSpPr txBox="1"/>
          <p:nvPr/>
        </p:nvSpPr>
        <p:spPr>
          <a:xfrm>
            <a:off x="489284" y="1730465"/>
            <a:ext cx="10789920" cy="4154984"/>
          </a:xfrm>
          <a:prstGeom prst="rect">
            <a:avLst/>
          </a:prstGeom>
          <a:noFill/>
        </p:spPr>
        <p:txBody>
          <a:bodyPr wrap="square">
            <a:spAutoFit/>
          </a:bodyPr>
          <a:lstStyle/>
          <a:p>
            <a:pPr algn="l"/>
            <a:r>
              <a:rPr lang="en-US" sz="2400" b="0" i="0" dirty="0">
                <a:effectLst/>
                <a:latin typeface="Times New Roman" panose="02020603050405020304" pitchFamily="18" charset="0"/>
                <a:cs typeface="Times New Roman" panose="02020603050405020304" pitchFamily="18" charset="0"/>
              </a:rPr>
              <a:t>This Project Focuses On The Development Of A PPE Detection System Using The You Only Look Once (YOLO) Algorithm With Machine Learning </a:t>
            </a:r>
            <a:r>
              <a:rPr lang="en-IN" sz="2400" b="0" i="0" dirty="0">
                <a:effectLst/>
                <a:latin typeface="Times New Roman" panose="02020603050405020304" pitchFamily="18" charset="0"/>
                <a:cs typeface="Times New Roman" panose="02020603050405020304" pitchFamily="18" charset="0"/>
              </a:rPr>
              <a:t>Technologies</a:t>
            </a:r>
            <a:r>
              <a:rPr lang="en-US" sz="2400" b="0" i="0" dirty="0">
                <a:effectLst/>
                <a:latin typeface="Times New Roman" panose="02020603050405020304" pitchFamily="18" charset="0"/>
                <a:cs typeface="Times New Roman" panose="02020603050405020304" pitchFamily="18" charset="0"/>
              </a:rPr>
              <a:t>. The Primary Objective Is To Leverage Yolo's Real-time Object Detection Capabilities To Identify And Classify Personal Protective Equipment (PPE) In Various Environments</a:t>
            </a:r>
          </a:p>
          <a:p>
            <a:pPr algn="l"/>
            <a:endParaRPr lang="en-US" sz="2400" b="0" i="0" dirty="0">
              <a:effectLst/>
              <a:latin typeface="Times New Roman" panose="02020603050405020304" pitchFamily="18" charset="0"/>
              <a:cs typeface="Times New Roman" panose="02020603050405020304" pitchFamily="18" charset="0"/>
            </a:endParaRPr>
          </a:p>
          <a:p>
            <a:pPr algn="l"/>
            <a:r>
              <a:rPr lang="en-US" sz="2400" b="0" i="0" dirty="0">
                <a:effectLst/>
                <a:latin typeface="Times New Roman" panose="02020603050405020304" pitchFamily="18" charset="0"/>
                <a:cs typeface="Times New Roman" panose="02020603050405020304" pitchFamily="18" charset="0"/>
              </a:rPr>
              <a:t>The Project Aims To Contribute To Workplace Safety By Automating The Recognition Of Key PPE Components, Such As Helmets, Safety Goggles, Vests, Gloves, And Boots. The Simplicity And Efficiency Of YOLO Make It A Suitable Candidate For This Task, Promising A Straightforward Yet Effective Solution For Enhancing Safety Protocols Through Automated PPE Detection</a:t>
            </a:r>
          </a:p>
          <a:p>
            <a:pPr algn="l"/>
            <a:endParaRPr lang="en-US" sz="2400" b="0" i="0" dirty="0">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B187941-1AF5-C52F-8D1D-D6C22FBD39AF}"/>
              </a:ext>
            </a:extLst>
          </p:cNvPr>
          <p:cNvSpPr txBox="1"/>
          <p:nvPr/>
        </p:nvSpPr>
        <p:spPr>
          <a:xfrm>
            <a:off x="3972827" y="445788"/>
            <a:ext cx="6097604" cy="584775"/>
          </a:xfrm>
          <a:prstGeom prst="rect">
            <a:avLst/>
          </a:prstGeom>
          <a:noFill/>
        </p:spPr>
        <p:txBody>
          <a:bodyPr wrap="square">
            <a:spAutoFit/>
          </a:bodyPr>
          <a:lstStyle/>
          <a:p>
            <a:r>
              <a:rPr lang="en-IN" sz="3200" b="1" i="0" u="sng" dirty="0">
                <a:effectLst/>
                <a:latin typeface="Times New Roman" panose="02020603050405020304" pitchFamily="18" charset="0"/>
                <a:cs typeface="Times New Roman" panose="02020603050405020304" pitchFamily="18" charset="0"/>
              </a:rPr>
              <a:t>ABSTRACT</a:t>
            </a:r>
            <a:endParaRPr lang="en-IN" sz="32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821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7F4FDB-E8FA-E7C9-94B8-545600F5A709}"/>
              </a:ext>
            </a:extLst>
          </p:cNvPr>
          <p:cNvSpPr txBox="1"/>
          <p:nvPr/>
        </p:nvSpPr>
        <p:spPr>
          <a:xfrm>
            <a:off x="2034283" y="2417869"/>
            <a:ext cx="8917967" cy="1569660"/>
          </a:xfrm>
          <a:prstGeom prst="rect">
            <a:avLst/>
          </a:prstGeom>
          <a:noFill/>
        </p:spPr>
        <p:txBody>
          <a:bodyPr wrap="square">
            <a:spAutoFit/>
          </a:bodyPr>
          <a:lstStyle/>
          <a:p>
            <a:r>
              <a:rPr lang="en-IN" sz="9600" b="1" i="0" dirty="0">
                <a:effectLst/>
                <a:latin typeface="Times New Roman" panose="02020603050405020304" pitchFamily="18" charset="0"/>
                <a:cs typeface="Times New Roman" panose="02020603050405020304" pitchFamily="18" charset="0"/>
              </a:rPr>
              <a:t>THANK YOU   </a:t>
            </a:r>
            <a:endParaRPr lang="en-IN" sz="9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284550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B503B6-3FDA-CA02-DCC9-E420346E1FB5}"/>
              </a:ext>
            </a:extLst>
          </p:cNvPr>
          <p:cNvSpPr txBox="1"/>
          <p:nvPr/>
        </p:nvSpPr>
        <p:spPr>
          <a:xfrm>
            <a:off x="3922294" y="260648"/>
            <a:ext cx="6097604" cy="523220"/>
          </a:xfrm>
          <a:prstGeom prst="rect">
            <a:avLst/>
          </a:prstGeom>
          <a:noFill/>
        </p:spPr>
        <p:txBody>
          <a:bodyPr wrap="square">
            <a:spAutoFit/>
          </a:bodyPr>
          <a:lstStyle/>
          <a:p>
            <a:pPr algn="l"/>
            <a:r>
              <a:rPr lang="en-IN" sz="2800" b="1" i="0" u="sng" dirty="0">
                <a:effectLst/>
                <a:latin typeface="Times New Roman" panose="02020603050405020304" pitchFamily="18" charset="0"/>
                <a:cs typeface="Times New Roman" panose="02020603050405020304" pitchFamily="18" charset="0"/>
              </a:rPr>
              <a:t>INTRODUCTION</a:t>
            </a:r>
          </a:p>
        </p:txBody>
      </p:sp>
      <p:sp>
        <p:nvSpPr>
          <p:cNvPr id="7" name="TextBox 6">
            <a:extLst>
              <a:ext uri="{FF2B5EF4-FFF2-40B4-BE49-F238E27FC236}">
                <a16:creationId xmlns:a16="http://schemas.microsoft.com/office/drawing/2014/main" id="{FA6F8D54-6EFE-1253-AAEB-A1CAAAC31EE0}"/>
              </a:ext>
            </a:extLst>
          </p:cNvPr>
          <p:cNvSpPr txBox="1"/>
          <p:nvPr/>
        </p:nvSpPr>
        <p:spPr>
          <a:xfrm>
            <a:off x="705853" y="968845"/>
            <a:ext cx="10780294" cy="5249076"/>
          </a:xfrm>
          <a:prstGeom prst="rect">
            <a:avLst/>
          </a:prstGeom>
          <a:noFill/>
        </p:spPr>
        <p:txBody>
          <a:bodyPr wrap="square">
            <a:spAutoFit/>
          </a:bodyPr>
          <a:lstStyle/>
          <a:p>
            <a:endParaRPr lang="en-US" sz="2000" b="0" i="0" dirty="0">
              <a:solidFill>
                <a:srgbClr val="0D0D0D"/>
              </a:solidFill>
              <a:effectLst/>
              <a:latin typeface="Times New Roman" panose="02020603050405020304" pitchFamily="18" charset="0"/>
              <a:cs typeface="Times New Roman" panose="02020603050405020304" pitchFamily="18" charset="0"/>
            </a:endParaRPr>
          </a:p>
          <a:p>
            <a:r>
              <a:rPr lang="en-US" sz="2400" b="0" i="0" dirty="0">
                <a:effectLst/>
                <a:latin typeface="Times New Roman" panose="02020603050405020304" pitchFamily="18" charset="0"/>
                <a:cs typeface="Times New Roman" panose="02020603050405020304" pitchFamily="18" charset="0"/>
              </a:rPr>
              <a:t>There Have Been Many Accidents In Construction Sites Due To Lack Of Safety Measures. </a:t>
            </a:r>
          </a:p>
          <a:p>
            <a:r>
              <a:rPr lang="en-US" sz="2400" dirty="0">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A Major Reason For This Has Been Workers Not Wearing Personal Protective Equipment (PPE) For Their Safety. Detecting PPEs Become Very Crucial For The Continuous Monitoring Of Worker Safety</a:t>
            </a:r>
          </a:p>
          <a:p>
            <a:endParaRPr lang="en-IN" sz="2400" dirty="0">
              <a:latin typeface="Times New Roman" panose="02020603050405020304" pitchFamily="18" charset="0"/>
              <a:cs typeface="Times New Roman" panose="02020603050405020304" pitchFamily="18" charset="0"/>
            </a:endParaRPr>
          </a:p>
          <a:p>
            <a:r>
              <a:rPr lang="en-US" sz="2400" b="0" i="0" dirty="0">
                <a:effectLst/>
                <a:latin typeface="Times New Roman" panose="02020603050405020304" pitchFamily="18" charset="0"/>
                <a:cs typeface="Times New Roman" panose="02020603050405020304" pitchFamily="18" charset="0"/>
              </a:rPr>
              <a:t>The Proper Use Of Personal Protective Equipment (PPE) Is Fundamental. This Project Delves Into The Application Of Machine Learning, Specifically The YOLO Model, To Streamline PPE Detection. By Harnessing Yolo's Efficiency In Real-time Object Recognition, The Goal Is To Create A System That Automates The Identification Of PPE In Industrial Settings. This Endeavor Aims To Enhance Safety Protocols By Providing A Technologically Advanced Solution For Monitoring And Ensuring The Consistent Adoption Of Essential Protective Gear</a:t>
            </a:r>
            <a:endParaRPr lang="en-IN" sz="2400" dirty="0"/>
          </a:p>
        </p:txBody>
      </p:sp>
    </p:spTree>
    <p:extLst>
      <p:ext uri="{BB962C8B-B14F-4D97-AF65-F5344CB8AC3E}">
        <p14:creationId xmlns:p14="http://schemas.microsoft.com/office/powerpoint/2010/main" val="389725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61667557-1E01-31A0-CDAE-E08E6E7D16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922" y="1017872"/>
            <a:ext cx="7892716" cy="55152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04DEE73-5AC6-0173-75A3-28386E95C1A3}"/>
              </a:ext>
            </a:extLst>
          </p:cNvPr>
          <p:cNvSpPr txBox="1"/>
          <p:nvPr/>
        </p:nvSpPr>
        <p:spPr>
          <a:xfrm>
            <a:off x="3717760" y="120994"/>
            <a:ext cx="6107228" cy="523220"/>
          </a:xfrm>
          <a:prstGeom prst="rect">
            <a:avLst/>
          </a:prstGeom>
          <a:noFill/>
        </p:spPr>
        <p:txBody>
          <a:bodyPr wrap="square">
            <a:spAutoFit/>
          </a:bodyPr>
          <a:lstStyle/>
          <a:p>
            <a:r>
              <a:rPr lang="en-IN" sz="2800" b="1" u="sng" dirty="0">
                <a:latin typeface="Times New Roman" panose="02020603050405020304" pitchFamily="18" charset="0"/>
                <a:cs typeface="Times New Roman" panose="02020603050405020304" pitchFamily="18" charset="0"/>
              </a:rPr>
              <a:t>TYPES OF OBJECTS</a:t>
            </a:r>
            <a:endParaRPr lang="en-IN" sz="2800" u="sng" dirty="0"/>
          </a:p>
        </p:txBody>
      </p:sp>
    </p:spTree>
    <p:extLst>
      <p:ext uri="{BB962C8B-B14F-4D97-AF65-F5344CB8AC3E}">
        <p14:creationId xmlns:p14="http://schemas.microsoft.com/office/powerpoint/2010/main" val="359548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638139-E96D-8FCB-B904-B5EBA0A6BAFD}"/>
              </a:ext>
            </a:extLst>
          </p:cNvPr>
          <p:cNvSpPr txBox="1"/>
          <p:nvPr/>
        </p:nvSpPr>
        <p:spPr>
          <a:xfrm>
            <a:off x="1018672" y="2180991"/>
            <a:ext cx="10483517" cy="1938992"/>
          </a:xfrm>
          <a:prstGeom prst="rect">
            <a:avLst/>
          </a:prstGeom>
          <a:noFill/>
        </p:spPr>
        <p:txBody>
          <a:bodyPr wrap="square">
            <a:spAutoFit/>
          </a:bodyPr>
          <a:lstStyle/>
          <a:p>
            <a:r>
              <a:rPr lang="en-US" sz="2400" b="0" i="0" dirty="0">
                <a:effectLst/>
                <a:latin typeface="Söhne"/>
                <a:cs typeface="Times New Roman" panose="02020603050405020304" pitchFamily="18" charset="0"/>
              </a:rPr>
              <a:t>[</a:t>
            </a:r>
            <a:r>
              <a:rPr lang="en-US" sz="2400" b="0" i="0" dirty="0">
                <a:effectLst/>
                <a:latin typeface="Times New Roman" panose="02020603050405020304" pitchFamily="18" charset="0"/>
                <a:cs typeface="Times New Roman" panose="02020603050405020304" pitchFamily="18" charset="0"/>
              </a:rPr>
              <a:t>PPE] Stands For Personal Protective Equipment. Personal Protective Equipment Refers To Specialized Gear Or Clothing Worn By Individuals To Protect Themselves From Various Hazards In Their Environment. The Primary Purpose Of PPE Is To Minimize Exposure To Potential Risks And Prevent Injuries, Or Other Forms Of Harm. PPE Is Commonly Used In Workplaces</a:t>
            </a:r>
            <a:endParaRPr lang="en-IN"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A27D24C-3E75-495E-7421-7E82A6F852E4}"/>
              </a:ext>
            </a:extLst>
          </p:cNvPr>
          <p:cNvSpPr txBox="1"/>
          <p:nvPr/>
        </p:nvSpPr>
        <p:spPr>
          <a:xfrm>
            <a:off x="4062663" y="734546"/>
            <a:ext cx="6107228" cy="523220"/>
          </a:xfrm>
          <a:prstGeom prst="rect">
            <a:avLst/>
          </a:prstGeom>
          <a:noFill/>
        </p:spPr>
        <p:txBody>
          <a:bodyPr wrap="square">
            <a:spAutoFit/>
          </a:bodyPr>
          <a:lstStyle/>
          <a:p>
            <a:r>
              <a:rPr lang="en-IN" sz="2800" b="1" i="0" u="sng" dirty="0">
                <a:effectLst/>
                <a:latin typeface="Times New Roman" panose="02020603050405020304" pitchFamily="18" charset="0"/>
                <a:cs typeface="Times New Roman" panose="02020603050405020304" pitchFamily="18" charset="0"/>
              </a:rPr>
              <a:t>WHAT IS PPE</a:t>
            </a:r>
            <a:endParaRPr lang="en-IN" sz="28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084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003285-8102-2E08-7CA2-5929F770BE11}"/>
              </a:ext>
            </a:extLst>
          </p:cNvPr>
          <p:cNvSpPr txBox="1"/>
          <p:nvPr/>
        </p:nvSpPr>
        <p:spPr>
          <a:xfrm>
            <a:off x="3276200" y="705718"/>
            <a:ext cx="6107228" cy="523220"/>
          </a:xfrm>
          <a:prstGeom prst="rect">
            <a:avLst/>
          </a:prstGeom>
          <a:noFill/>
        </p:spPr>
        <p:txBody>
          <a:bodyPr wrap="square">
            <a:spAutoFit/>
          </a:bodyPr>
          <a:lstStyle/>
          <a:p>
            <a:pPr algn="l" fontAlgn="base"/>
            <a:r>
              <a:rPr lang="en-IN" sz="2800" b="1" i="0" u="sng" dirty="0">
                <a:effectLst/>
                <a:latin typeface="Times New Roman" panose="02020603050405020304" pitchFamily="18" charset="0"/>
                <a:cs typeface="Times New Roman" panose="02020603050405020304" pitchFamily="18" charset="0"/>
              </a:rPr>
              <a:t>DATASET COLLECTION</a:t>
            </a:r>
          </a:p>
        </p:txBody>
      </p:sp>
      <p:sp>
        <p:nvSpPr>
          <p:cNvPr id="4" name="TextBox 3">
            <a:extLst>
              <a:ext uri="{FF2B5EF4-FFF2-40B4-BE49-F238E27FC236}">
                <a16:creationId xmlns:a16="http://schemas.microsoft.com/office/drawing/2014/main" id="{B4645F46-2321-8E46-9696-037D33B2151F}"/>
              </a:ext>
            </a:extLst>
          </p:cNvPr>
          <p:cNvSpPr txBox="1"/>
          <p:nvPr/>
        </p:nvSpPr>
        <p:spPr>
          <a:xfrm>
            <a:off x="693020" y="1657105"/>
            <a:ext cx="10946330" cy="5293757"/>
          </a:xfrm>
          <a:prstGeom prst="rect">
            <a:avLst/>
          </a:prstGeom>
          <a:noFill/>
        </p:spPr>
        <p:txBody>
          <a:bodyPr wrap="square">
            <a:spAutoFit/>
          </a:bodyPr>
          <a:lstStyle/>
          <a:p>
            <a:r>
              <a:rPr lang="en-US" sz="2000" b="0" i="0" dirty="0">
                <a:effectLst/>
                <a:latin typeface="Times New Roman" panose="02020603050405020304" pitchFamily="18" charset="0"/>
                <a:cs typeface="Times New Roman" panose="02020603050405020304" pitchFamily="18" charset="0"/>
              </a:rPr>
              <a:t>A dataset for PPE (Personal Protective Equipment) detection typically consists of images The dataset would include multiple categories of PPE items like</a:t>
            </a:r>
          </a:p>
          <a:p>
            <a:r>
              <a:rPr lang="en-IN" sz="2800" dirty="0">
                <a:latin typeface="Times New Roman" panose="02020603050405020304" pitchFamily="18" charset="0"/>
                <a:cs typeface="Times New Roman" panose="02020603050405020304" pitchFamily="18" charset="0"/>
              </a:rPr>
              <a:t>(0 = Dust Mask),(1=Eye Wear),(2=Glove),(3= Protective Boots),(4=Protective Helmet),</a:t>
            </a:r>
          </a:p>
          <a:p>
            <a:r>
              <a:rPr lang="en-IN" sz="2800" dirty="0">
                <a:latin typeface="Times New Roman" panose="02020603050405020304" pitchFamily="18" charset="0"/>
                <a:cs typeface="Times New Roman" panose="02020603050405020304" pitchFamily="18" charset="0"/>
              </a:rPr>
              <a:t>(5= Safety Vest),(6= Shield) </a:t>
            </a:r>
          </a:p>
          <a:p>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The Dataset Name Is COCO It Contains </a:t>
            </a:r>
            <a:r>
              <a:rPr lang="en-IN" sz="2400" b="0" i="0" dirty="0">
                <a:effectLst/>
                <a:latin typeface="Times New Roman" panose="02020603050405020304" pitchFamily="18" charset="0"/>
                <a:cs typeface="Times New Roman" panose="02020603050405020304" pitchFamily="18" charset="0"/>
              </a:rPr>
              <a:t>3290</a:t>
            </a:r>
            <a:r>
              <a:rPr lang="en-IN" sz="2000" b="0" i="0" dirty="0">
                <a:effectLst/>
                <a:latin typeface="Times New Roman" panose="02020603050405020304" pitchFamily="18" charset="0"/>
                <a:cs typeface="Times New Roman" panose="02020603050405020304" pitchFamily="18" charset="0"/>
              </a:rPr>
              <a:t> total Images In This Dataset Contains  (TRAIN ,TEST, VALID) </a:t>
            </a:r>
            <a:r>
              <a:rPr lang="en-IN" sz="2000" dirty="0">
                <a:latin typeface="Times New Roman" panose="02020603050405020304" pitchFamily="18" charset="0"/>
                <a:cs typeface="Times New Roman" panose="02020603050405020304" pitchFamily="18" charset="0"/>
              </a:rPr>
              <a:t>I</a:t>
            </a:r>
            <a:r>
              <a:rPr lang="en-IN" sz="2000" b="0" i="0" dirty="0">
                <a:effectLst/>
                <a:latin typeface="Times New Roman" panose="02020603050405020304" pitchFamily="18" charset="0"/>
                <a:cs typeface="Times New Roman" panose="02020603050405020304" pitchFamily="18" charset="0"/>
              </a:rPr>
              <a:t>n It Contains 2 Columns </a:t>
            </a:r>
            <a:r>
              <a:rPr lang="en-IN" sz="2000" dirty="0" err="1">
                <a:latin typeface="Times New Roman" panose="02020603050405020304" pitchFamily="18" charset="0"/>
                <a:cs typeface="Times New Roman" panose="02020603050405020304" pitchFamily="18" charset="0"/>
              </a:rPr>
              <a:t>i.e</a:t>
            </a:r>
            <a:r>
              <a:rPr lang="en-IN" sz="2000" b="0" i="0" dirty="0">
                <a:effectLst/>
                <a:latin typeface="Times New Roman" panose="02020603050405020304" pitchFamily="18" charset="0"/>
                <a:cs typeface="Times New Roman" panose="02020603050405020304" pitchFamily="18" charset="0"/>
              </a:rPr>
              <a:t> Images And Labels </a:t>
            </a:r>
            <a:endParaRPr lang="en-IN" sz="2000" dirty="0">
              <a:solidFill>
                <a:srgbClr val="F3F4F6"/>
              </a:solidFill>
              <a:latin typeface="Times New Roman" panose="02020603050405020304" pitchFamily="18" charset="0"/>
              <a:cs typeface="Times New Roman" panose="02020603050405020304" pitchFamily="18" charset="0"/>
            </a:endParaRPr>
          </a:p>
          <a:p>
            <a:r>
              <a:rPr lang="en-IN" sz="2000" b="0" i="0" dirty="0">
                <a:solidFill>
                  <a:srgbClr val="F3F4F6"/>
                </a:solidFill>
                <a:effectLst/>
                <a:latin typeface="Times New Roman" panose="02020603050405020304" pitchFamily="18" charset="0"/>
                <a:cs typeface="Times New Roman" panose="02020603050405020304" pitchFamily="18" charset="0"/>
              </a:rPr>
              <a:t>In </a:t>
            </a:r>
            <a:r>
              <a:rPr lang="en-IN" sz="2000" b="1" i="0" dirty="0">
                <a:solidFill>
                  <a:srgbClr val="D1D5DB"/>
                </a:solidFill>
                <a:effectLst/>
                <a:latin typeface="Times New Roman" panose="02020603050405020304" pitchFamily="18" charset="0"/>
                <a:cs typeface="Times New Roman" panose="02020603050405020304" pitchFamily="18" charset="0"/>
              </a:rPr>
              <a:t>Training SET </a:t>
            </a:r>
            <a:r>
              <a:rPr lang="en-IN" sz="2000" b="0" i="0" dirty="0">
                <a:solidFill>
                  <a:srgbClr val="F3F4F6"/>
                </a:solidFill>
                <a:effectLst/>
                <a:latin typeface="Times New Roman" panose="02020603050405020304" pitchFamily="18" charset="0"/>
                <a:cs typeface="Times New Roman" panose="02020603050405020304" pitchFamily="18" charset="0"/>
              </a:rPr>
              <a:t>Contains Of </a:t>
            </a:r>
            <a:r>
              <a:rPr lang="en-IN" sz="2400" b="1" i="0" dirty="0">
                <a:solidFill>
                  <a:srgbClr val="F3F4F6"/>
                </a:solidFill>
                <a:effectLst/>
                <a:latin typeface="Times New Roman" panose="02020603050405020304" pitchFamily="18" charset="0"/>
                <a:cs typeface="Times New Roman" panose="02020603050405020304" pitchFamily="18" charset="0"/>
              </a:rPr>
              <a:t>2311 </a:t>
            </a:r>
            <a:r>
              <a:rPr lang="en-IN" sz="2000" b="0" i="0" dirty="0">
                <a:solidFill>
                  <a:srgbClr val="F3F4F6"/>
                </a:solidFill>
                <a:effectLst/>
                <a:latin typeface="Times New Roman" panose="02020603050405020304" pitchFamily="18" charset="0"/>
                <a:cs typeface="Times New Roman" panose="02020603050405020304" pitchFamily="18" charset="0"/>
              </a:rPr>
              <a:t>Images, </a:t>
            </a:r>
            <a:r>
              <a:rPr lang="en-IN" sz="2000" b="1" i="0" dirty="0">
                <a:solidFill>
                  <a:srgbClr val="D1D5DB"/>
                </a:solidFill>
                <a:effectLst/>
                <a:latin typeface="Times New Roman" panose="02020603050405020304" pitchFamily="18" charset="0"/>
                <a:cs typeface="Times New Roman" panose="02020603050405020304" pitchFamily="18" charset="0"/>
              </a:rPr>
              <a:t>VALID SET </a:t>
            </a:r>
            <a:r>
              <a:rPr lang="en-IN" sz="2000" b="0" i="0" dirty="0">
                <a:solidFill>
                  <a:srgbClr val="F3F4F6"/>
                </a:solidFill>
                <a:effectLst/>
                <a:latin typeface="Times New Roman" panose="02020603050405020304" pitchFamily="18" charset="0"/>
                <a:cs typeface="Times New Roman" panose="02020603050405020304" pitchFamily="18" charset="0"/>
              </a:rPr>
              <a:t>Contains </a:t>
            </a:r>
            <a:r>
              <a:rPr lang="en-IN" sz="2400" b="1" i="0" dirty="0">
                <a:solidFill>
                  <a:srgbClr val="F3F4F6"/>
                </a:solidFill>
                <a:effectLst/>
                <a:latin typeface="Times New Roman" panose="02020603050405020304" pitchFamily="18" charset="0"/>
                <a:cs typeface="Times New Roman" panose="02020603050405020304" pitchFamily="18" charset="0"/>
              </a:rPr>
              <a:t>652</a:t>
            </a:r>
            <a:r>
              <a:rPr lang="en-IN" sz="2000" b="1" i="0" dirty="0">
                <a:solidFill>
                  <a:srgbClr val="F3F4F6"/>
                </a:solidFill>
                <a:effectLst/>
                <a:latin typeface="Times New Roman" panose="02020603050405020304" pitchFamily="18" charset="0"/>
                <a:cs typeface="Times New Roman" panose="02020603050405020304" pitchFamily="18" charset="0"/>
              </a:rPr>
              <a:t> </a:t>
            </a:r>
            <a:r>
              <a:rPr lang="en-IN" sz="2000" b="0" i="0" dirty="0">
                <a:solidFill>
                  <a:srgbClr val="F3F4F6"/>
                </a:solidFill>
                <a:effectLst/>
                <a:latin typeface="Times New Roman" panose="02020603050405020304" pitchFamily="18" charset="0"/>
                <a:cs typeface="Times New Roman" panose="02020603050405020304" pitchFamily="18" charset="0"/>
              </a:rPr>
              <a:t>Images, </a:t>
            </a:r>
            <a:r>
              <a:rPr lang="en-IN" sz="2000" b="1" i="0" dirty="0">
                <a:solidFill>
                  <a:srgbClr val="D1D5DB"/>
                </a:solidFill>
                <a:effectLst/>
                <a:latin typeface="Times New Roman" panose="02020603050405020304" pitchFamily="18" charset="0"/>
                <a:cs typeface="Times New Roman" panose="02020603050405020304" pitchFamily="18" charset="0"/>
              </a:rPr>
              <a:t>TEST SET </a:t>
            </a:r>
            <a:r>
              <a:rPr lang="en-IN" sz="2000" i="0" dirty="0">
                <a:effectLst/>
                <a:latin typeface="Times New Roman" panose="02020603050405020304" pitchFamily="18" charset="0"/>
                <a:cs typeface="Times New Roman" panose="02020603050405020304" pitchFamily="18" charset="0"/>
              </a:rPr>
              <a:t>Contains </a:t>
            </a:r>
            <a:r>
              <a:rPr lang="en-IN" sz="2400" b="1" i="0" dirty="0">
                <a:solidFill>
                  <a:srgbClr val="F3F4F6"/>
                </a:solidFill>
                <a:effectLst/>
                <a:latin typeface="Times New Roman" panose="02020603050405020304" pitchFamily="18" charset="0"/>
                <a:cs typeface="Times New Roman" panose="02020603050405020304" pitchFamily="18" charset="0"/>
              </a:rPr>
              <a:t>327</a:t>
            </a:r>
            <a:r>
              <a:rPr lang="en-IN" sz="2000" b="1" i="0" dirty="0">
                <a:solidFill>
                  <a:srgbClr val="F3F4F6"/>
                </a:solidFill>
                <a:effectLst/>
                <a:latin typeface="Times New Roman" panose="02020603050405020304" pitchFamily="18" charset="0"/>
                <a:cs typeface="Times New Roman" panose="02020603050405020304" pitchFamily="18" charset="0"/>
              </a:rPr>
              <a:t> </a:t>
            </a:r>
            <a:r>
              <a:rPr lang="en-IN" sz="2000" b="0" i="0" dirty="0">
                <a:solidFill>
                  <a:srgbClr val="F3F4F6"/>
                </a:solidFill>
                <a:effectLst/>
                <a:latin typeface="Times New Roman" panose="02020603050405020304" pitchFamily="18" charset="0"/>
                <a:cs typeface="Times New Roman" panose="02020603050405020304" pitchFamily="18" charset="0"/>
              </a:rPr>
              <a:t>Images</a:t>
            </a:r>
          </a:p>
          <a:p>
            <a:r>
              <a:rPr lang="en-IN" dirty="0">
                <a:solidFill>
                  <a:srgbClr val="F3F4F6"/>
                </a:solidFill>
                <a:latin typeface="Inter"/>
              </a:rPr>
              <a:t> </a:t>
            </a:r>
            <a:endParaRPr lang="en-IN" b="0" i="0" dirty="0">
              <a:solidFill>
                <a:srgbClr val="F3F4F6"/>
              </a:solidFill>
              <a:effectLst/>
              <a:latin typeface="Inter"/>
            </a:endParaRPr>
          </a:p>
          <a:p>
            <a:endParaRPr lang="en-IN" i="0" dirty="0">
              <a:effectLst/>
              <a:latin typeface="Inter"/>
            </a:endParaRPr>
          </a:p>
          <a:p>
            <a:endParaRPr lang="en-IN" b="0" i="0" dirty="0">
              <a:effectLst/>
              <a:latin typeface="Inter"/>
            </a:endParaRPr>
          </a:p>
          <a:p>
            <a:endParaRPr lang="en-IN" b="0" i="0" dirty="0">
              <a:effectLst/>
              <a:latin typeface="Inter"/>
            </a:endParaRPr>
          </a:p>
          <a:p>
            <a:endParaRPr lang="en-IN" dirty="0"/>
          </a:p>
        </p:txBody>
      </p:sp>
      <p:sp>
        <p:nvSpPr>
          <p:cNvPr id="7" name="TextBox 6">
            <a:extLst>
              <a:ext uri="{FF2B5EF4-FFF2-40B4-BE49-F238E27FC236}">
                <a16:creationId xmlns:a16="http://schemas.microsoft.com/office/drawing/2014/main" id="{B271C58B-7D0B-A350-BFC3-C02A269010A1}"/>
              </a:ext>
            </a:extLst>
          </p:cNvPr>
          <p:cNvSpPr txBox="1"/>
          <p:nvPr/>
        </p:nvSpPr>
        <p:spPr>
          <a:xfrm>
            <a:off x="830179" y="3039733"/>
            <a:ext cx="6107228" cy="369332"/>
          </a:xfrm>
          <a:prstGeom prst="rect">
            <a:avLst/>
          </a:prstGeom>
          <a:noFill/>
        </p:spPr>
        <p:txBody>
          <a:bodyPr wrap="square">
            <a:spAutoFit/>
          </a:bodyPr>
          <a:lstStyle/>
          <a:p>
            <a:r>
              <a:rPr lang="en-US" b="0" i="0" dirty="0">
                <a:solidFill>
                  <a:srgbClr val="0D0D0D"/>
                </a:solidFill>
                <a:effectLst/>
                <a:latin typeface="Söhne"/>
              </a:rPr>
              <a:t> </a:t>
            </a:r>
            <a:endParaRPr lang="en-IN" dirty="0"/>
          </a:p>
        </p:txBody>
      </p:sp>
    </p:spTree>
    <p:extLst>
      <p:ext uri="{BB962C8B-B14F-4D97-AF65-F5344CB8AC3E}">
        <p14:creationId xmlns:p14="http://schemas.microsoft.com/office/powerpoint/2010/main" val="257281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D5FD12-8649-0E9F-5CF9-EEAAFF1C2687}"/>
              </a:ext>
            </a:extLst>
          </p:cNvPr>
          <p:cNvPicPr>
            <a:picLocks noChangeAspect="1"/>
          </p:cNvPicPr>
          <p:nvPr/>
        </p:nvPicPr>
        <p:blipFill>
          <a:blip r:embed="rId2"/>
          <a:stretch>
            <a:fillRect/>
          </a:stretch>
        </p:blipFill>
        <p:spPr>
          <a:xfrm>
            <a:off x="356135" y="699322"/>
            <a:ext cx="3634838" cy="4026682"/>
          </a:xfrm>
          <a:prstGeom prst="rect">
            <a:avLst/>
          </a:prstGeom>
        </p:spPr>
      </p:pic>
      <p:pic>
        <p:nvPicPr>
          <p:cNvPr id="7" name="Picture 6">
            <a:extLst>
              <a:ext uri="{FF2B5EF4-FFF2-40B4-BE49-F238E27FC236}">
                <a16:creationId xmlns:a16="http://schemas.microsoft.com/office/drawing/2014/main" id="{F70832B4-3986-A0A9-9CD4-00498C81BBA9}"/>
              </a:ext>
            </a:extLst>
          </p:cNvPr>
          <p:cNvPicPr>
            <a:picLocks noChangeAspect="1"/>
          </p:cNvPicPr>
          <p:nvPr/>
        </p:nvPicPr>
        <p:blipFill>
          <a:blip r:embed="rId3"/>
          <a:stretch>
            <a:fillRect/>
          </a:stretch>
        </p:blipFill>
        <p:spPr>
          <a:xfrm>
            <a:off x="4755334" y="1403035"/>
            <a:ext cx="1676486" cy="2310061"/>
          </a:xfrm>
          <a:prstGeom prst="rect">
            <a:avLst/>
          </a:prstGeom>
        </p:spPr>
      </p:pic>
      <p:pic>
        <p:nvPicPr>
          <p:cNvPr id="9" name="Picture 8">
            <a:extLst>
              <a:ext uri="{FF2B5EF4-FFF2-40B4-BE49-F238E27FC236}">
                <a16:creationId xmlns:a16="http://schemas.microsoft.com/office/drawing/2014/main" id="{D04B7813-A504-0F35-51D5-AAC712CAA541}"/>
              </a:ext>
            </a:extLst>
          </p:cNvPr>
          <p:cNvPicPr>
            <a:picLocks noChangeAspect="1"/>
          </p:cNvPicPr>
          <p:nvPr/>
        </p:nvPicPr>
        <p:blipFill>
          <a:blip r:embed="rId4"/>
          <a:stretch>
            <a:fillRect/>
          </a:stretch>
        </p:blipFill>
        <p:spPr>
          <a:xfrm>
            <a:off x="7196181" y="1400780"/>
            <a:ext cx="1720938" cy="2314571"/>
          </a:xfrm>
          <a:prstGeom prst="rect">
            <a:avLst/>
          </a:prstGeom>
        </p:spPr>
      </p:pic>
      <p:pic>
        <p:nvPicPr>
          <p:cNvPr id="11" name="Picture 10">
            <a:extLst>
              <a:ext uri="{FF2B5EF4-FFF2-40B4-BE49-F238E27FC236}">
                <a16:creationId xmlns:a16="http://schemas.microsoft.com/office/drawing/2014/main" id="{77CEA0A1-61BD-3C55-DB86-4475056FF750}"/>
              </a:ext>
            </a:extLst>
          </p:cNvPr>
          <p:cNvPicPr>
            <a:picLocks noChangeAspect="1"/>
          </p:cNvPicPr>
          <p:nvPr/>
        </p:nvPicPr>
        <p:blipFill>
          <a:blip r:embed="rId5"/>
          <a:stretch>
            <a:fillRect/>
          </a:stretch>
        </p:blipFill>
        <p:spPr>
          <a:xfrm>
            <a:off x="9535192" y="1400780"/>
            <a:ext cx="1663786" cy="2312316"/>
          </a:xfrm>
          <a:prstGeom prst="rect">
            <a:avLst/>
          </a:prstGeom>
        </p:spPr>
      </p:pic>
    </p:spTree>
    <p:extLst>
      <p:ext uri="{BB962C8B-B14F-4D97-AF65-F5344CB8AC3E}">
        <p14:creationId xmlns:p14="http://schemas.microsoft.com/office/powerpoint/2010/main" val="2431900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D9082F-AD38-199E-F1F1-B98F7DC7DEC5}"/>
              </a:ext>
            </a:extLst>
          </p:cNvPr>
          <p:cNvSpPr txBox="1"/>
          <p:nvPr/>
        </p:nvSpPr>
        <p:spPr>
          <a:xfrm>
            <a:off x="1000628" y="1585837"/>
            <a:ext cx="9702665" cy="4462760"/>
          </a:xfrm>
          <a:prstGeom prst="rect">
            <a:avLst/>
          </a:prstGeom>
          <a:noFill/>
        </p:spPr>
        <p:txBody>
          <a:bodyPr wrap="square">
            <a:spAutoFit/>
          </a:bodyPr>
          <a:lstStyle/>
          <a:p>
            <a:pPr algn="l"/>
            <a:r>
              <a:rPr lang="en-US" sz="2400" b="0" i="0" dirty="0">
                <a:effectLst/>
                <a:latin typeface="Times New Roman" panose="02020603050405020304" pitchFamily="18" charset="0"/>
                <a:cs typeface="Times New Roman" panose="02020603050405020304" pitchFamily="18" charset="0"/>
              </a:rPr>
              <a:t>To Implement Measures That Ensure The Safety And Well-being Of All Workers On Construction Sites, Preventing Accidents, Injuries, And Fatalities."</a:t>
            </a:r>
          </a:p>
          <a:p>
            <a:pPr algn="l"/>
            <a:r>
              <a:rPr lang="en-US" sz="2400" b="0" i="0" dirty="0">
                <a:effectLst/>
                <a:latin typeface="Times New Roman" panose="02020603050405020304" pitchFamily="18" charset="0"/>
                <a:cs typeface="Times New Roman" panose="02020603050405020304" pitchFamily="18" charset="0"/>
              </a:rPr>
              <a:t>This Objective Encapsulates The Fundamental Goal Of Construction Safety, Which Is To Protect The Health And Safety Of Workers While They Are Engaged In Construction Activities. It Emphasizes The Importance Of Implementing Effective Safety Measures And Protocols To Minimize Risks And Create A Safe Working Environment. This Objective Can Serve As A Guiding Principle For Construction Companies, Project Managers, And Workers To Prioritize Safety And Make Informed Decisions That Prioritize The Well-being Of Everyone Involved In Construction Projects.</a:t>
            </a:r>
          </a:p>
          <a:p>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9A53463-D3B4-C848-17EC-FADC28501265}"/>
              </a:ext>
            </a:extLst>
          </p:cNvPr>
          <p:cNvSpPr txBox="1"/>
          <p:nvPr/>
        </p:nvSpPr>
        <p:spPr>
          <a:xfrm>
            <a:off x="3669633" y="517015"/>
            <a:ext cx="6107228" cy="584775"/>
          </a:xfrm>
          <a:prstGeom prst="rect">
            <a:avLst/>
          </a:prstGeom>
          <a:noFill/>
        </p:spPr>
        <p:txBody>
          <a:bodyPr wrap="square">
            <a:spAutoFit/>
          </a:bodyPr>
          <a:lstStyle/>
          <a:p>
            <a:r>
              <a:rPr lang="en-IN" sz="3200" b="1" i="0" u="sng" dirty="0">
                <a:effectLst/>
                <a:latin typeface="Times New Roman" panose="02020603050405020304" pitchFamily="18" charset="0"/>
                <a:cs typeface="Times New Roman" panose="02020603050405020304" pitchFamily="18" charset="0"/>
              </a:rPr>
              <a:t>OBJECTIVE</a:t>
            </a:r>
            <a:endParaRPr lang="en-IN" sz="32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206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AECE34-0FEE-DD8F-4FD7-556579CB7A15}"/>
              </a:ext>
            </a:extLst>
          </p:cNvPr>
          <p:cNvSpPr txBox="1"/>
          <p:nvPr/>
        </p:nvSpPr>
        <p:spPr>
          <a:xfrm>
            <a:off x="897555" y="1166071"/>
            <a:ext cx="9180095" cy="4401205"/>
          </a:xfrm>
          <a:prstGeom prst="rect">
            <a:avLst/>
          </a:prstGeom>
          <a:noFill/>
        </p:spPr>
        <p:txBody>
          <a:bodyPr wrap="square">
            <a:spAutoFit/>
          </a:bodyPr>
          <a:lstStyle/>
          <a:p>
            <a:r>
              <a:rPr lang="en-US" sz="2000" b="0" i="0" dirty="0">
                <a:effectLst/>
                <a:latin typeface="Times New Roman" panose="02020603050405020304" pitchFamily="18" charset="0"/>
                <a:cs typeface="Times New Roman" panose="02020603050405020304" pitchFamily="18" charset="0"/>
              </a:rPr>
              <a:t>The Scope And Applicability Of PPE Detection For Construction Site Safety Are Extensive And Crucial For Ensuring The Well-being Of Workers And Minimizing Occupational Hazards. Here's A Breakdown Of The Scope And Applicability</a:t>
            </a:r>
          </a:p>
          <a:p>
            <a:r>
              <a:rPr lang="en-IN" sz="2000" b="1" i="0" dirty="0">
                <a:effectLst/>
                <a:latin typeface="Times New Roman" panose="02020603050405020304" pitchFamily="18" charset="0"/>
                <a:cs typeface="Times New Roman" panose="02020603050405020304" pitchFamily="18" charset="0"/>
              </a:rPr>
              <a:t>Worker Protection</a:t>
            </a:r>
            <a:endParaRPr lang="en-US" sz="2000" dirty="0">
              <a:latin typeface="Times New Roman" panose="02020603050405020304" pitchFamily="18" charset="0"/>
              <a:cs typeface="Times New Roman" panose="02020603050405020304" pitchFamily="18" charset="0"/>
            </a:endParaRPr>
          </a:p>
          <a:p>
            <a:r>
              <a:rPr lang="en-IN" sz="2000" b="1" i="0" dirty="0">
                <a:effectLst/>
                <a:latin typeface="Times New Roman" panose="02020603050405020304" pitchFamily="18" charset="0"/>
                <a:cs typeface="Times New Roman" panose="02020603050405020304" pitchFamily="18" charset="0"/>
              </a:rPr>
              <a:t>Compliance Monitoring</a:t>
            </a:r>
            <a:endParaRPr lang="en-US" sz="2000" b="1" i="0" dirty="0">
              <a:effectLst/>
              <a:latin typeface="Times New Roman" panose="02020603050405020304" pitchFamily="18" charset="0"/>
              <a:cs typeface="Times New Roman" panose="02020603050405020304" pitchFamily="18" charset="0"/>
            </a:endParaRPr>
          </a:p>
          <a:p>
            <a:r>
              <a:rPr lang="en-IN" sz="2000" b="1" i="0" dirty="0">
                <a:effectLst/>
                <a:latin typeface="Times New Roman" panose="02020603050405020304" pitchFamily="18" charset="0"/>
                <a:cs typeface="Times New Roman" panose="02020603050405020304" pitchFamily="18" charset="0"/>
              </a:rPr>
              <a:t>Site Safety Management</a:t>
            </a:r>
            <a:endParaRPr lang="en-US" sz="2000" b="1" dirty="0">
              <a:latin typeface="Times New Roman" panose="02020603050405020304" pitchFamily="18" charset="0"/>
              <a:cs typeface="Times New Roman" panose="02020603050405020304" pitchFamily="18" charset="0"/>
            </a:endParaRPr>
          </a:p>
          <a:p>
            <a:r>
              <a:rPr lang="en-IN" sz="2000" b="1" i="0" dirty="0">
                <a:effectLst/>
                <a:latin typeface="Times New Roman" panose="02020603050405020304" pitchFamily="18" charset="0"/>
                <a:cs typeface="Times New Roman" panose="02020603050405020304" pitchFamily="18" charset="0"/>
              </a:rPr>
              <a:t>Emergency Response</a:t>
            </a:r>
            <a:endParaRPr lang="en-US" sz="2000" b="1" i="0" dirty="0">
              <a:effectLst/>
              <a:latin typeface="Times New Roman" panose="02020603050405020304" pitchFamily="18" charset="0"/>
              <a:cs typeface="Times New Roman" panose="02020603050405020304" pitchFamily="18" charset="0"/>
            </a:endParaRPr>
          </a:p>
          <a:p>
            <a:r>
              <a:rPr lang="en-IN" sz="2000" b="1" i="0" dirty="0">
                <a:effectLst/>
                <a:latin typeface="Times New Roman" panose="02020603050405020304" pitchFamily="18" charset="0"/>
                <a:cs typeface="Times New Roman" panose="02020603050405020304" pitchFamily="18" charset="0"/>
              </a:rPr>
              <a:t>Risk Mitigation</a:t>
            </a:r>
            <a:endParaRPr lang="en-US" sz="2000" b="1" dirty="0">
              <a:latin typeface="Times New Roman" panose="02020603050405020304" pitchFamily="18" charset="0"/>
              <a:cs typeface="Times New Roman" panose="02020603050405020304" pitchFamily="18" charset="0"/>
            </a:endParaRPr>
          </a:p>
          <a:p>
            <a:r>
              <a:rPr lang="en-US" sz="2000" b="0" i="0" dirty="0">
                <a:effectLst/>
                <a:latin typeface="Times New Roman" panose="02020603050405020304" pitchFamily="18" charset="0"/>
                <a:cs typeface="Times New Roman" panose="02020603050405020304" pitchFamily="18" charset="0"/>
              </a:rPr>
              <a:t>Overall, PPE Detection Systems Play A Vital Role In Enhancing Construction Site Safety By Ensuring Compliance With Safety Regulations, Protecting Workers From Occupational Hazards, Facilitating Emergency Response Efforts, And Mitigating Risks Associated With Construction Activities. Their Scope And Applicability Extend Across Various Aspects Of Construction Site Management, Making Them Indispensable Tools For Promoting A Culture Of Safety And Well-being In The Construction Industry.</a:t>
            </a: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E6E4D15-C02F-C9A3-A399-2C31538D4BF0}"/>
              </a:ext>
            </a:extLst>
          </p:cNvPr>
          <p:cNvSpPr txBox="1"/>
          <p:nvPr/>
        </p:nvSpPr>
        <p:spPr>
          <a:xfrm>
            <a:off x="2206593" y="325090"/>
            <a:ext cx="6107228" cy="584775"/>
          </a:xfrm>
          <a:prstGeom prst="rect">
            <a:avLst/>
          </a:prstGeom>
          <a:noFill/>
        </p:spPr>
        <p:txBody>
          <a:bodyPr wrap="square">
            <a:spAutoFit/>
          </a:bodyPr>
          <a:lstStyle/>
          <a:p>
            <a:r>
              <a:rPr lang="en-US" sz="3200" b="1" i="0" dirty="0">
                <a:effectLst/>
                <a:latin typeface="Times New Roman" panose="02020603050405020304" pitchFamily="18" charset="0"/>
                <a:cs typeface="Times New Roman" panose="02020603050405020304" pitchFamily="18" charset="0"/>
              </a:rPr>
              <a:t>SCOPE AND APPLICABILITY </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875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818</TotalTime>
  <Words>1163</Words>
  <Application>Microsoft Office PowerPoint</Application>
  <PresentationFormat>Widescreen</PresentationFormat>
  <Paragraphs>73</Paragraphs>
  <Slides>20</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Century Gothic</vt:lpstr>
      <vt:lpstr>Inter</vt:lpstr>
      <vt:lpstr>Söhne</vt:lpstr>
      <vt:lpstr>Times New Roman</vt:lpstr>
      <vt:lpstr>Wingdings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Safety Item Recognition For  Personal Protective Equipment (PPE)</dc:title>
  <dc:creator>geetha mounika</dc:creator>
  <cp:lastModifiedBy>geetha mounika</cp:lastModifiedBy>
  <cp:revision>8</cp:revision>
  <dcterms:created xsi:type="dcterms:W3CDTF">2024-03-05T13:43:39Z</dcterms:created>
  <dcterms:modified xsi:type="dcterms:W3CDTF">2024-03-07T08:20:57Z</dcterms:modified>
</cp:coreProperties>
</file>